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81" r:id="rId3"/>
    <p:sldId id="282" r:id="rId4"/>
    <p:sldId id="283" r:id="rId5"/>
    <p:sldId id="257" r:id="rId6"/>
    <p:sldId id="258" r:id="rId7"/>
    <p:sldId id="259" r:id="rId8"/>
    <p:sldId id="260" r:id="rId9"/>
    <p:sldId id="265" r:id="rId10"/>
    <p:sldId id="261" r:id="rId11"/>
    <p:sldId id="262" r:id="rId12"/>
    <p:sldId id="263" r:id="rId13"/>
    <p:sldId id="288" r:id="rId14"/>
    <p:sldId id="264" r:id="rId15"/>
    <p:sldId id="266" r:id="rId16"/>
    <p:sldId id="267" r:id="rId17"/>
    <p:sldId id="277" r:id="rId18"/>
    <p:sldId id="287" r:id="rId19"/>
    <p:sldId id="285" r:id="rId20"/>
    <p:sldId id="270" r:id="rId21"/>
    <p:sldId id="272" r:id="rId22"/>
    <p:sldId id="286" r:id="rId23"/>
  </p:sldIdLst>
  <p:sldSz cx="9144000" cy="6858000" type="screen4x3"/>
  <p:notesSz cx="7010400" cy="9296400"/>
  <p:custShowLst>
    <p:custShow name="Custom Show 1" id="0">
      <p:sldLst>
        <p:sld r:id="rId10"/>
      </p:sldLst>
    </p:custShow>
    <p:custShow name="Custom Show 2" id="1">
      <p:sldLst>
        <p:sld r:id="rId14"/>
      </p:sldLst>
    </p:custShow>
  </p:custShow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36" autoAdjust="0"/>
    <p:restoredTop sz="94660"/>
  </p:normalViewPr>
  <p:slideViewPr>
    <p:cSldViewPr>
      <p:cViewPr varScale="1">
        <p:scale>
          <a:sx n="98" d="100"/>
          <a:sy n="98" d="100"/>
        </p:scale>
        <p:origin x="1424" y="48"/>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12937B3-8C3C-44D1-BEC7-69F460296074}" type="datetimeFigureOut">
              <a:rPr lang="en-US" smtClean="0"/>
              <a:t>11/28/2017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F43B097-1B07-432A-AD4A-FA8759B4F815}" type="slidenum">
              <a:rPr lang="en-US" smtClean="0"/>
              <a:t>‹#›</a:t>
            </a:fld>
            <a:endParaRPr lang="en-US"/>
          </a:p>
        </p:txBody>
      </p:sp>
    </p:spTree>
    <p:extLst>
      <p:ext uri="{BB962C8B-B14F-4D97-AF65-F5344CB8AC3E}">
        <p14:creationId xmlns:p14="http://schemas.microsoft.com/office/powerpoint/2010/main" val="3472659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43B097-1B07-432A-AD4A-FA8759B4F815}" type="slidenum">
              <a:rPr lang="en-US" smtClean="0"/>
              <a:t>1</a:t>
            </a:fld>
            <a:endParaRPr lang="en-US"/>
          </a:p>
        </p:txBody>
      </p:sp>
    </p:spTree>
    <p:extLst>
      <p:ext uri="{BB962C8B-B14F-4D97-AF65-F5344CB8AC3E}">
        <p14:creationId xmlns:p14="http://schemas.microsoft.com/office/powerpoint/2010/main" val="1711937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43B097-1B07-432A-AD4A-FA8759B4F815}" type="slidenum">
              <a:rPr lang="en-US" smtClean="0"/>
              <a:t>2</a:t>
            </a:fld>
            <a:endParaRPr lang="en-US"/>
          </a:p>
        </p:txBody>
      </p:sp>
    </p:spTree>
    <p:extLst>
      <p:ext uri="{BB962C8B-B14F-4D97-AF65-F5344CB8AC3E}">
        <p14:creationId xmlns:p14="http://schemas.microsoft.com/office/powerpoint/2010/main" val="2908611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43B097-1B07-432A-AD4A-FA8759B4F815}" type="slidenum">
              <a:rPr lang="en-US" smtClean="0"/>
              <a:t>3</a:t>
            </a:fld>
            <a:endParaRPr lang="en-US"/>
          </a:p>
        </p:txBody>
      </p:sp>
    </p:spTree>
    <p:extLst>
      <p:ext uri="{BB962C8B-B14F-4D97-AF65-F5344CB8AC3E}">
        <p14:creationId xmlns:p14="http://schemas.microsoft.com/office/powerpoint/2010/main" val="2119620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43B097-1B07-432A-AD4A-FA8759B4F815}" type="slidenum">
              <a:rPr lang="en-US" smtClean="0"/>
              <a:t>4</a:t>
            </a:fld>
            <a:endParaRPr lang="en-US"/>
          </a:p>
        </p:txBody>
      </p:sp>
    </p:spTree>
    <p:extLst>
      <p:ext uri="{BB962C8B-B14F-4D97-AF65-F5344CB8AC3E}">
        <p14:creationId xmlns:p14="http://schemas.microsoft.com/office/powerpoint/2010/main" val="3822304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43B097-1B07-432A-AD4A-FA8759B4F815}" type="slidenum">
              <a:rPr lang="en-US" smtClean="0"/>
              <a:t>5</a:t>
            </a:fld>
            <a:endParaRPr lang="en-US"/>
          </a:p>
        </p:txBody>
      </p:sp>
    </p:spTree>
    <p:extLst>
      <p:ext uri="{BB962C8B-B14F-4D97-AF65-F5344CB8AC3E}">
        <p14:creationId xmlns:p14="http://schemas.microsoft.com/office/powerpoint/2010/main" val="3078151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43B097-1B07-432A-AD4A-FA8759B4F815}" type="slidenum">
              <a:rPr lang="en-US" smtClean="0"/>
              <a:t>6</a:t>
            </a:fld>
            <a:endParaRPr lang="en-US"/>
          </a:p>
        </p:txBody>
      </p:sp>
    </p:spTree>
    <p:extLst>
      <p:ext uri="{BB962C8B-B14F-4D97-AF65-F5344CB8AC3E}">
        <p14:creationId xmlns:p14="http://schemas.microsoft.com/office/powerpoint/2010/main" val="16748483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43B097-1B07-432A-AD4A-FA8759B4F815}" type="slidenum">
              <a:rPr lang="en-US" smtClean="0"/>
              <a:t>7</a:t>
            </a:fld>
            <a:endParaRPr lang="en-US"/>
          </a:p>
        </p:txBody>
      </p:sp>
    </p:spTree>
    <p:extLst>
      <p:ext uri="{BB962C8B-B14F-4D97-AF65-F5344CB8AC3E}">
        <p14:creationId xmlns:p14="http://schemas.microsoft.com/office/powerpoint/2010/main" val="26038646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43B097-1B07-432A-AD4A-FA8759B4F815}" type="slidenum">
              <a:rPr lang="en-US" smtClean="0"/>
              <a:t>8</a:t>
            </a:fld>
            <a:endParaRPr lang="en-US"/>
          </a:p>
        </p:txBody>
      </p:sp>
    </p:spTree>
    <p:extLst>
      <p:ext uri="{BB962C8B-B14F-4D97-AF65-F5344CB8AC3E}">
        <p14:creationId xmlns:p14="http://schemas.microsoft.com/office/powerpoint/2010/main" val="4871612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43B097-1B07-432A-AD4A-FA8759B4F815}" type="slidenum">
              <a:rPr lang="en-US" smtClean="0"/>
              <a:t>9</a:t>
            </a:fld>
            <a:endParaRPr lang="en-US"/>
          </a:p>
        </p:txBody>
      </p:sp>
    </p:spTree>
    <p:extLst>
      <p:ext uri="{BB962C8B-B14F-4D97-AF65-F5344CB8AC3E}">
        <p14:creationId xmlns:p14="http://schemas.microsoft.com/office/powerpoint/2010/main" val="16990783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43B097-1B07-432A-AD4A-FA8759B4F815}" type="slidenum">
              <a:rPr lang="en-US" smtClean="0"/>
              <a:t>10</a:t>
            </a:fld>
            <a:endParaRPr lang="en-US"/>
          </a:p>
        </p:txBody>
      </p:sp>
    </p:spTree>
    <p:extLst>
      <p:ext uri="{BB962C8B-B14F-4D97-AF65-F5344CB8AC3E}">
        <p14:creationId xmlns:p14="http://schemas.microsoft.com/office/powerpoint/2010/main" val="7361415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43B097-1B07-432A-AD4A-FA8759B4F815}" type="slidenum">
              <a:rPr lang="en-US" smtClean="0"/>
              <a:t>11</a:t>
            </a:fld>
            <a:endParaRPr lang="en-US"/>
          </a:p>
        </p:txBody>
      </p:sp>
    </p:spTree>
    <p:extLst>
      <p:ext uri="{BB962C8B-B14F-4D97-AF65-F5344CB8AC3E}">
        <p14:creationId xmlns:p14="http://schemas.microsoft.com/office/powerpoint/2010/main" val="35939228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43B097-1B07-432A-AD4A-FA8759B4F815}" type="slidenum">
              <a:rPr lang="en-US" smtClean="0"/>
              <a:t>12</a:t>
            </a:fld>
            <a:endParaRPr lang="en-US"/>
          </a:p>
        </p:txBody>
      </p:sp>
    </p:spTree>
    <p:extLst>
      <p:ext uri="{BB962C8B-B14F-4D97-AF65-F5344CB8AC3E}">
        <p14:creationId xmlns:p14="http://schemas.microsoft.com/office/powerpoint/2010/main" val="3362733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43B097-1B07-432A-AD4A-FA8759B4F815}" type="slidenum">
              <a:rPr lang="en-US" smtClean="0"/>
              <a:t>13</a:t>
            </a:fld>
            <a:endParaRPr lang="en-US"/>
          </a:p>
        </p:txBody>
      </p:sp>
    </p:spTree>
    <p:extLst>
      <p:ext uri="{BB962C8B-B14F-4D97-AF65-F5344CB8AC3E}">
        <p14:creationId xmlns:p14="http://schemas.microsoft.com/office/powerpoint/2010/main" val="22064704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43B097-1B07-432A-AD4A-FA8759B4F815}" type="slidenum">
              <a:rPr lang="en-US" smtClean="0"/>
              <a:t>14</a:t>
            </a:fld>
            <a:endParaRPr lang="en-US"/>
          </a:p>
        </p:txBody>
      </p:sp>
    </p:spTree>
    <p:extLst>
      <p:ext uri="{BB962C8B-B14F-4D97-AF65-F5344CB8AC3E}">
        <p14:creationId xmlns:p14="http://schemas.microsoft.com/office/powerpoint/2010/main" val="4505506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43B097-1B07-432A-AD4A-FA8759B4F815}" type="slidenum">
              <a:rPr lang="en-US" smtClean="0"/>
              <a:t>15</a:t>
            </a:fld>
            <a:endParaRPr lang="en-US"/>
          </a:p>
        </p:txBody>
      </p:sp>
    </p:spTree>
    <p:extLst>
      <p:ext uri="{BB962C8B-B14F-4D97-AF65-F5344CB8AC3E}">
        <p14:creationId xmlns:p14="http://schemas.microsoft.com/office/powerpoint/2010/main" val="31605598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43B097-1B07-432A-AD4A-FA8759B4F815}" type="slidenum">
              <a:rPr lang="en-US" smtClean="0"/>
              <a:t>16</a:t>
            </a:fld>
            <a:endParaRPr lang="en-US"/>
          </a:p>
        </p:txBody>
      </p:sp>
    </p:spTree>
    <p:extLst>
      <p:ext uri="{BB962C8B-B14F-4D97-AF65-F5344CB8AC3E}">
        <p14:creationId xmlns:p14="http://schemas.microsoft.com/office/powerpoint/2010/main" val="4793873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43B097-1B07-432A-AD4A-FA8759B4F815}" type="slidenum">
              <a:rPr lang="en-US" smtClean="0"/>
              <a:t>17</a:t>
            </a:fld>
            <a:endParaRPr lang="en-US"/>
          </a:p>
        </p:txBody>
      </p:sp>
    </p:spTree>
    <p:extLst>
      <p:ext uri="{BB962C8B-B14F-4D97-AF65-F5344CB8AC3E}">
        <p14:creationId xmlns:p14="http://schemas.microsoft.com/office/powerpoint/2010/main" val="26249050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43B097-1B07-432A-AD4A-FA8759B4F815}" type="slidenum">
              <a:rPr lang="en-US" smtClean="0"/>
              <a:t>19</a:t>
            </a:fld>
            <a:endParaRPr lang="en-US"/>
          </a:p>
        </p:txBody>
      </p:sp>
    </p:spTree>
    <p:extLst>
      <p:ext uri="{BB962C8B-B14F-4D97-AF65-F5344CB8AC3E}">
        <p14:creationId xmlns:p14="http://schemas.microsoft.com/office/powerpoint/2010/main" val="36792680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43B097-1B07-432A-AD4A-FA8759B4F815}" type="slidenum">
              <a:rPr lang="en-US" smtClean="0"/>
              <a:t>20</a:t>
            </a:fld>
            <a:endParaRPr lang="en-US"/>
          </a:p>
        </p:txBody>
      </p:sp>
    </p:spTree>
    <p:extLst>
      <p:ext uri="{BB962C8B-B14F-4D97-AF65-F5344CB8AC3E}">
        <p14:creationId xmlns:p14="http://schemas.microsoft.com/office/powerpoint/2010/main" val="41534606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defRPr>
            </a:lvl1pPr>
            <a:lvl2pPr marL="757066" indent="-291179" eaLnBrk="0" hangingPunct="0">
              <a:defRPr>
                <a:solidFill>
                  <a:schemeClr val="tx1"/>
                </a:solidFill>
                <a:latin typeface="Calibri" pitchFamily="34" charset="0"/>
              </a:defRPr>
            </a:lvl2pPr>
            <a:lvl3pPr marL="1164717" indent="-232943" eaLnBrk="0" hangingPunct="0">
              <a:defRPr>
                <a:solidFill>
                  <a:schemeClr val="tx1"/>
                </a:solidFill>
                <a:latin typeface="Calibri" pitchFamily="34" charset="0"/>
              </a:defRPr>
            </a:lvl3pPr>
            <a:lvl4pPr marL="1630604" indent="-232943" eaLnBrk="0" hangingPunct="0">
              <a:defRPr>
                <a:solidFill>
                  <a:schemeClr val="tx1"/>
                </a:solidFill>
                <a:latin typeface="Calibri" pitchFamily="34" charset="0"/>
              </a:defRPr>
            </a:lvl4pPr>
            <a:lvl5pPr marL="2096491" indent="-232943" eaLnBrk="0" hangingPunct="0">
              <a:defRPr>
                <a:solidFill>
                  <a:schemeClr val="tx1"/>
                </a:solidFill>
                <a:latin typeface="Calibri" pitchFamily="34" charset="0"/>
              </a:defRPr>
            </a:lvl5pPr>
            <a:lvl6pPr marL="2562377" indent="-232943" eaLnBrk="0" fontAlgn="base" hangingPunct="0">
              <a:spcBef>
                <a:spcPct val="0"/>
              </a:spcBef>
              <a:spcAft>
                <a:spcPct val="0"/>
              </a:spcAft>
              <a:defRPr>
                <a:solidFill>
                  <a:schemeClr val="tx1"/>
                </a:solidFill>
                <a:latin typeface="Calibri" pitchFamily="34" charset="0"/>
              </a:defRPr>
            </a:lvl6pPr>
            <a:lvl7pPr marL="3028264" indent="-232943" eaLnBrk="0" fontAlgn="base" hangingPunct="0">
              <a:spcBef>
                <a:spcPct val="0"/>
              </a:spcBef>
              <a:spcAft>
                <a:spcPct val="0"/>
              </a:spcAft>
              <a:defRPr>
                <a:solidFill>
                  <a:schemeClr val="tx1"/>
                </a:solidFill>
                <a:latin typeface="Calibri" pitchFamily="34" charset="0"/>
              </a:defRPr>
            </a:lvl7pPr>
            <a:lvl8pPr marL="3494151" indent="-232943" eaLnBrk="0" fontAlgn="base" hangingPunct="0">
              <a:spcBef>
                <a:spcPct val="0"/>
              </a:spcBef>
              <a:spcAft>
                <a:spcPct val="0"/>
              </a:spcAft>
              <a:defRPr>
                <a:solidFill>
                  <a:schemeClr val="tx1"/>
                </a:solidFill>
                <a:latin typeface="Calibri" pitchFamily="34" charset="0"/>
              </a:defRPr>
            </a:lvl8pPr>
            <a:lvl9pPr marL="3960038" indent="-232943" eaLnBrk="0" fontAlgn="base" hangingPunct="0">
              <a:spcBef>
                <a:spcPct val="0"/>
              </a:spcBef>
              <a:spcAft>
                <a:spcPct val="0"/>
              </a:spcAft>
              <a:defRPr>
                <a:solidFill>
                  <a:schemeClr val="tx1"/>
                </a:solidFill>
                <a:latin typeface="Calibri" pitchFamily="34" charset="0"/>
              </a:defRPr>
            </a:lvl9pPr>
          </a:lstStyle>
          <a:p>
            <a:pPr eaLnBrk="1" fontAlgn="base" hangingPunct="1">
              <a:spcBef>
                <a:spcPct val="0"/>
              </a:spcBef>
              <a:spcAft>
                <a:spcPct val="0"/>
              </a:spcAft>
            </a:pPr>
            <a:fld id="{39ADFF3F-DE82-4C3D-A409-29729B3D88FB}" type="slidenum">
              <a:rPr lang="en-US" altLang="en-US" smtClean="0">
                <a:latin typeface="Arial" pitchFamily="34" charset="0"/>
                <a:cs typeface="Arial" pitchFamily="34" charset="0"/>
              </a:rPr>
              <a:pPr eaLnBrk="1" fontAlgn="base" hangingPunct="1">
                <a:spcBef>
                  <a:spcPct val="0"/>
                </a:spcBef>
                <a:spcAft>
                  <a:spcPct val="0"/>
                </a:spcAft>
              </a:pPr>
              <a:t>21</a:t>
            </a:fld>
            <a:endParaRPr lang="en-US" altLang="en-US" smtClean="0">
              <a:latin typeface="Arial" pitchFamily="34" charset="0"/>
              <a:cs typeface="Arial" pitchFamily="34" charset="0"/>
            </a:endParaRPr>
          </a:p>
        </p:txBody>
      </p:sp>
      <p:sp>
        <p:nvSpPr>
          <p:cNvPr id="317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28080058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C92E852-CEF2-47F5-A889-D7D42840306B}" type="datetime1">
              <a:rPr lang="en-US" smtClean="0"/>
              <a:t>11/28/2017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5F6FE-679E-4C07-A5DB-5BC317B62D49}" type="slidenum">
              <a:rPr lang="en-US" smtClean="0"/>
              <a:t>‹#›</a:t>
            </a:fld>
            <a:endParaRPr lang="en-US"/>
          </a:p>
        </p:txBody>
      </p:sp>
    </p:spTree>
    <p:extLst>
      <p:ext uri="{BB962C8B-B14F-4D97-AF65-F5344CB8AC3E}">
        <p14:creationId xmlns:p14="http://schemas.microsoft.com/office/powerpoint/2010/main" val="1908987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ABD4A4-1254-4112-8413-F4E06A251465}" type="datetime1">
              <a:rPr lang="en-US" smtClean="0"/>
              <a:t>11/28/2017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5F6FE-679E-4C07-A5DB-5BC317B62D49}" type="slidenum">
              <a:rPr lang="en-US" smtClean="0"/>
              <a:t>‹#›</a:t>
            </a:fld>
            <a:endParaRPr lang="en-US"/>
          </a:p>
        </p:txBody>
      </p:sp>
    </p:spTree>
    <p:extLst>
      <p:ext uri="{BB962C8B-B14F-4D97-AF65-F5344CB8AC3E}">
        <p14:creationId xmlns:p14="http://schemas.microsoft.com/office/powerpoint/2010/main" val="2596803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E4AD2C-4D50-4980-9F68-4BD931105636}" type="datetime1">
              <a:rPr lang="en-US" smtClean="0"/>
              <a:t>11/28/2017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5F6FE-679E-4C07-A5DB-5BC317B62D49}" type="slidenum">
              <a:rPr lang="en-US" smtClean="0"/>
              <a:t>‹#›</a:t>
            </a:fld>
            <a:endParaRPr lang="en-US"/>
          </a:p>
        </p:txBody>
      </p:sp>
    </p:spTree>
    <p:extLst>
      <p:ext uri="{BB962C8B-B14F-4D97-AF65-F5344CB8AC3E}">
        <p14:creationId xmlns:p14="http://schemas.microsoft.com/office/powerpoint/2010/main" val="594488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14FF1CA-6D48-419D-93BC-E86EF00AAA31}" type="datetime1">
              <a:rPr lang="en-US" smtClean="0"/>
              <a:t>11/28/2017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B5F6FE-679E-4C07-A5DB-5BC317B62D49}" type="slidenum">
              <a:rPr lang="en-US" smtClean="0"/>
              <a:t>‹#›</a:t>
            </a:fld>
            <a:endParaRPr lang="en-US"/>
          </a:p>
        </p:txBody>
      </p:sp>
    </p:spTree>
    <p:extLst>
      <p:ext uri="{BB962C8B-B14F-4D97-AF65-F5344CB8AC3E}">
        <p14:creationId xmlns:p14="http://schemas.microsoft.com/office/powerpoint/2010/main" val="966575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22D208D-5042-4A6E-B790-F6FEE89DE32C}" type="datetime1">
              <a:rPr lang="en-US" smtClean="0"/>
              <a:t>11/28/2017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B5F6FE-679E-4C07-A5DB-5BC317B62D49}" type="slidenum">
              <a:rPr lang="en-US" smtClean="0"/>
              <a:t>‹#›</a:t>
            </a:fld>
            <a:endParaRPr lang="en-US"/>
          </a:p>
        </p:txBody>
      </p:sp>
    </p:spTree>
    <p:extLst>
      <p:ext uri="{BB962C8B-B14F-4D97-AF65-F5344CB8AC3E}">
        <p14:creationId xmlns:p14="http://schemas.microsoft.com/office/powerpoint/2010/main" val="918701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D517C9-C407-4DBC-9BC4-A0565ED63CF5}" type="datetime1">
              <a:rPr lang="en-US" smtClean="0"/>
              <a:t>11/28/2017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B5F6FE-679E-4C07-A5DB-5BC317B62D49}" type="slidenum">
              <a:rPr lang="en-US" smtClean="0"/>
              <a:t>‹#›</a:t>
            </a:fld>
            <a:endParaRPr lang="en-US"/>
          </a:p>
        </p:txBody>
      </p:sp>
    </p:spTree>
    <p:extLst>
      <p:ext uri="{BB962C8B-B14F-4D97-AF65-F5344CB8AC3E}">
        <p14:creationId xmlns:p14="http://schemas.microsoft.com/office/powerpoint/2010/main" val="1376128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465748-16EA-408F-953E-D0874EED12F5}" type="datetime1">
              <a:rPr lang="en-US" smtClean="0"/>
              <a:t>11/28/2017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B5F6FE-679E-4C07-A5DB-5BC317B62D49}" type="slidenum">
              <a:rPr lang="en-US" smtClean="0"/>
              <a:t>‹#›</a:t>
            </a:fld>
            <a:endParaRPr lang="en-US"/>
          </a:p>
        </p:txBody>
      </p:sp>
    </p:spTree>
    <p:extLst>
      <p:ext uri="{BB962C8B-B14F-4D97-AF65-F5344CB8AC3E}">
        <p14:creationId xmlns:p14="http://schemas.microsoft.com/office/powerpoint/2010/main" val="1312028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EE55DF-3AD6-4F8E-9A25-F9AB0B727C78}" type="datetime1">
              <a:rPr lang="en-US" smtClean="0"/>
              <a:t>11/28/2017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B5F6FE-679E-4C07-A5DB-5BC317B62D49}" type="slidenum">
              <a:rPr lang="en-US" smtClean="0"/>
              <a:t>‹#›</a:t>
            </a:fld>
            <a:endParaRPr lang="en-US"/>
          </a:p>
        </p:txBody>
      </p:sp>
    </p:spTree>
    <p:extLst>
      <p:ext uri="{BB962C8B-B14F-4D97-AF65-F5344CB8AC3E}">
        <p14:creationId xmlns:p14="http://schemas.microsoft.com/office/powerpoint/2010/main" val="1499223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BCFA1A-445B-4EDF-9A17-EFE0DAD6463B}" type="datetime1">
              <a:rPr lang="en-US" smtClean="0"/>
              <a:t>11/28/2017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B5F6FE-679E-4C07-A5DB-5BC317B62D49}" type="slidenum">
              <a:rPr lang="en-US" smtClean="0"/>
              <a:t>‹#›</a:t>
            </a:fld>
            <a:endParaRPr lang="en-US"/>
          </a:p>
        </p:txBody>
      </p:sp>
    </p:spTree>
    <p:extLst>
      <p:ext uri="{BB962C8B-B14F-4D97-AF65-F5344CB8AC3E}">
        <p14:creationId xmlns:p14="http://schemas.microsoft.com/office/powerpoint/2010/main" val="388897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0A2C5-6613-4D4F-BBA3-B4142EC6433B}" type="datetime1">
              <a:rPr lang="en-US" smtClean="0"/>
              <a:t>11/28/2017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5F6FE-679E-4C07-A5DB-5BC317B62D49}" type="slidenum">
              <a:rPr lang="en-US" smtClean="0"/>
              <a:t>‹#›</a:t>
            </a:fld>
            <a:endParaRPr lang="en-US"/>
          </a:p>
        </p:txBody>
      </p:sp>
    </p:spTree>
    <p:extLst>
      <p:ext uri="{BB962C8B-B14F-4D97-AF65-F5344CB8AC3E}">
        <p14:creationId xmlns:p14="http://schemas.microsoft.com/office/powerpoint/2010/main" val="1235543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2F0906-F154-471D-A22E-C3BA92A64650}" type="datetime1">
              <a:rPr lang="en-US" smtClean="0"/>
              <a:t>11/28/2017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5F6FE-679E-4C07-A5DB-5BC317B62D49}" type="slidenum">
              <a:rPr lang="en-US" smtClean="0"/>
              <a:t>‹#›</a:t>
            </a:fld>
            <a:endParaRPr lang="en-US"/>
          </a:p>
        </p:txBody>
      </p:sp>
    </p:spTree>
    <p:extLst>
      <p:ext uri="{BB962C8B-B14F-4D97-AF65-F5344CB8AC3E}">
        <p14:creationId xmlns:p14="http://schemas.microsoft.com/office/powerpoint/2010/main" val="3838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966755-20C0-4DF6-A6B2-ED1390B3C885}" type="datetime1">
              <a:rPr lang="en-US" smtClean="0"/>
              <a:t>11/28/2017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B5F6FE-679E-4C07-A5DB-5BC317B62D49}" type="slidenum">
              <a:rPr lang="en-US" smtClean="0"/>
              <a:t>‹#›</a:t>
            </a:fld>
            <a:endParaRPr lang="en-US"/>
          </a:p>
        </p:txBody>
      </p:sp>
    </p:spTree>
    <p:extLst>
      <p:ext uri="{BB962C8B-B14F-4D97-AF65-F5344CB8AC3E}">
        <p14:creationId xmlns:p14="http://schemas.microsoft.com/office/powerpoint/2010/main" val="22000009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png"/><Relationship Id="rId5" Type="http://schemas.openxmlformats.org/officeDocument/2006/relationships/oleObject" Target="../embeddings/oleObject1.bin"/><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png"/><Relationship Id="rId4"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png"/><Relationship Id="rId4" Type="http://schemas.openxmlformats.org/officeDocument/2006/relationships/oleObject" Target="../embeddings/oleObject3.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1.png"/><Relationship Id="rId4" Type="http://schemas.openxmlformats.org/officeDocument/2006/relationships/oleObject" Target="../embeddings/oleObject4.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1.png"/><Relationship Id="rId4" Type="http://schemas.openxmlformats.org/officeDocument/2006/relationships/oleObject" Target="../embeddings/oleObject5.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png"/><Relationship Id="rId4" Type="http://schemas.openxmlformats.org/officeDocument/2006/relationships/oleObject" Target="../embeddings/oleObject6.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1.png"/><Relationship Id="rId4" Type="http://schemas.openxmlformats.org/officeDocument/2006/relationships/oleObject" Target="../embeddings/oleObject7.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1.png"/><Relationship Id="rId4" Type="http://schemas.openxmlformats.org/officeDocument/2006/relationships/oleObject" Target="../embeddings/oleObject8.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1.png"/><Relationship Id="rId4" Type="http://schemas.openxmlformats.org/officeDocument/2006/relationships/oleObject" Target="../embeddings/oleObject9.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1.png"/><Relationship Id="rId4" Type="http://schemas.openxmlformats.org/officeDocument/2006/relationships/oleObject" Target="../embeddings/oleObject10.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1.png"/><Relationship Id="rId4" Type="http://schemas.openxmlformats.org/officeDocument/2006/relationships/oleObject" Target="../embeddings/oleObject11.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1.png"/><Relationship Id="rId4" Type="http://schemas.openxmlformats.org/officeDocument/2006/relationships/oleObject" Target="../embeddings/oleObject12.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1.png"/><Relationship Id="rId4" Type="http://schemas.openxmlformats.org/officeDocument/2006/relationships/oleObject" Target="../embeddings/oleObject13.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1.png"/><Relationship Id="rId4" Type="http://schemas.openxmlformats.org/officeDocument/2006/relationships/oleObject" Target="../embeddings/oleObject14.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image" Target="../media/image1.png"/><Relationship Id="rId4" Type="http://schemas.openxmlformats.org/officeDocument/2006/relationships/oleObject" Target="../embeddings/oleObject15.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1.png"/><Relationship Id="rId4" Type="http://schemas.openxmlformats.org/officeDocument/2006/relationships/oleObject" Target="../embeddings/oleObject16.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image" Target="../media/image1.png"/><Relationship Id="rId4" Type="http://schemas.openxmlformats.org/officeDocument/2006/relationships/oleObject" Target="../embeddings/oleObject17.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1.png"/><Relationship Id="rId4" Type="http://schemas.openxmlformats.org/officeDocument/2006/relationships/oleObject" Target="../embeddings/oleObject19.bin"/></Relationships>
</file>

<file path=ppt/slides/_rels/slide20.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notesSlide" Target="../notesSlides/notesSlide19.xml"/><Relationship Id="rId7"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hyperlink" Target="http://www.cuny.edu/research/compliance/human-subjects-research-1.html" TargetMode="External"/><Relationship Id="rId5" Type="http://schemas.openxmlformats.org/officeDocument/2006/relationships/hyperlink" Target="http://www.baruch.cuny.edu/hrpp/forms.htm" TargetMode="External"/><Relationship Id="rId4" Type="http://schemas.openxmlformats.org/officeDocument/2006/relationships/hyperlink" Target="http://www.baruch.cuny.edu/hrpp/IRBManager.htm" TargetMode="Externa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image" Target="../media/image1.png"/><Relationship Id="rId5" Type="http://schemas.openxmlformats.org/officeDocument/2006/relationships/oleObject" Target="../embeddings/oleObject21.bin"/><Relationship Id="rId4" Type="http://schemas.openxmlformats.org/officeDocument/2006/relationships/hyperlink" Target="mailto:hrppassistant@baruch.cuny.edu"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0"/>
            <a:ext cx="8077200" cy="1470025"/>
          </a:xfrm>
        </p:spPr>
        <p:txBody>
          <a:bodyPr/>
          <a:lstStyle/>
          <a:p>
            <a:r>
              <a:rPr lang="en-US" dirty="0" smtClean="0"/>
              <a:t>Does My Project Require HRPP/IRB Review?</a:t>
            </a:r>
            <a:endParaRPr lang="en-US" dirty="0"/>
          </a:p>
        </p:txBody>
      </p:sp>
      <p:pic>
        <p:nvPicPr>
          <p:cNvPr id="1026" name="Picture 2" descr="C:\Users\kpeterson\Downloads\CLIPART_OF_16323_SM_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2563138"/>
            <a:ext cx="5486400" cy="37338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733646" y="4349899"/>
            <a:ext cx="1143000" cy="369332"/>
          </a:xfrm>
          <a:prstGeom prst="rect">
            <a:avLst/>
          </a:prstGeom>
          <a:noFill/>
        </p:spPr>
        <p:txBody>
          <a:bodyPr wrap="square" rtlCol="0">
            <a:spAutoFit/>
          </a:bodyPr>
          <a:lstStyle/>
          <a:p>
            <a:r>
              <a:rPr lang="en-US" b="1" dirty="0" smtClean="0"/>
              <a:t>Research</a:t>
            </a:r>
            <a:endParaRPr lang="en-US" b="1" dirty="0"/>
          </a:p>
        </p:txBody>
      </p:sp>
      <p:sp>
        <p:nvSpPr>
          <p:cNvPr id="5" name="TextBox 4"/>
          <p:cNvSpPr txBox="1"/>
          <p:nvPr/>
        </p:nvSpPr>
        <p:spPr>
          <a:xfrm>
            <a:off x="2912444" y="4396970"/>
            <a:ext cx="1752600" cy="369332"/>
          </a:xfrm>
          <a:prstGeom prst="rect">
            <a:avLst/>
          </a:prstGeom>
          <a:noFill/>
        </p:spPr>
        <p:txBody>
          <a:bodyPr wrap="square" rtlCol="0">
            <a:spAutoFit/>
          </a:bodyPr>
          <a:lstStyle/>
          <a:p>
            <a:r>
              <a:rPr lang="en-US" b="1" dirty="0" smtClean="0"/>
              <a:t>Human Subject</a:t>
            </a:r>
            <a:endParaRPr lang="en-US" b="1" dirty="0"/>
          </a:p>
        </p:txBody>
      </p:sp>
      <p:sp>
        <p:nvSpPr>
          <p:cNvPr id="6" name="TextBox 5"/>
          <p:cNvSpPr txBox="1"/>
          <p:nvPr/>
        </p:nvSpPr>
        <p:spPr>
          <a:xfrm>
            <a:off x="3733801" y="3727442"/>
            <a:ext cx="1752600" cy="369332"/>
          </a:xfrm>
          <a:prstGeom prst="rect">
            <a:avLst/>
          </a:prstGeom>
          <a:noFill/>
        </p:spPr>
        <p:txBody>
          <a:bodyPr wrap="square" rtlCol="0">
            <a:spAutoFit/>
          </a:bodyPr>
          <a:lstStyle/>
          <a:p>
            <a:r>
              <a:rPr lang="en-US" b="1" dirty="0" smtClean="0"/>
              <a:t>Engagement</a:t>
            </a:r>
            <a:endParaRPr lang="en-US" b="1" dirty="0"/>
          </a:p>
        </p:txBody>
      </p:sp>
      <p:graphicFrame>
        <p:nvGraphicFramePr>
          <p:cNvPr id="8" name="Object 7"/>
          <p:cNvGraphicFramePr>
            <a:graphicFrameLocks noChangeAspect="1"/>
          </p:cNvGraphicFramePr>
          <p:nvPr>
            <p:extLst>
              <p:ext uri="{D42A27DB-BD31-4B8C-83A1-F6EECF244321}">
                <p14:modId xmlns:p14="http://schemas.microsoft.com/office/powerpoint/2010/main" val="3055608861"/>
              </p:ext>
            </p:extLst>
          </p:nvPr>
        </p:nvGraphicFramePr>
        <p:xfrm>
          <a:off x="7810500" y="5767507"/>
          <a:ext cx="1295400" cy="1058863"/>
        </p:xfrm>
        <a:graphic>
          <a:graphicData uri="http://schemas.openxmlformats.org/presentationml/2006/ole">
            <mc:AlternateContent xmlns:mc="http://schemas.openxmlformats.org/markup-compatibility/2006">
              <mc:Choice xmlns:v="urn:schemas-microsoft-com:vml" Requires="v">
                <p:oleObj spid="_x0000_s1058" r:id="rId5" imgW="1298451" imgH="1060976" progId="Photoshop.Image.5">
                  <p:embed/>
                </p:oleObj>
              </mc:Choice>
              <mc:Fallback>
                <p:oleObj r:id="rId5" imgW="1298451" imgH="1060976" progId="Photoshop.Image.5">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10500" y="5767507"/>
                        <a:ext cx="1295400"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extBox 8"/>
          <p:cNvSpPr txBox="1"/>
          <p:nvPr/>
        </p:nvSpPr>
        <p:spPr>
          <a:xfrm>
            <a:off x="1524001" y="6227802"/>
            <a:ext cx="6286500" cy="369332"/>
          </a:xfrm>
          <a:prstGeom prst="rect">
            <a:avLst/>
          </a:prstGeom>
          <a:noFill/>
        </p:spPr>
        <p:txBody>
          <a:bodyPr wrap="square" rtlCol="0">
            <a:spAutoFit/>
          </a:bodyPr>
          <a:lstStyle/>
          <a:p>
            <a:r>
              <a:rPr lang="en-US" b="1" cap="all" dirty="0"/>
              <a:t>Human </a:t>
            </a:r>
            <a:r>
              <a:rPr lang="en-US" b="1" cap="all" dirty="0" smtClean="0"/>
              <a:t>RESEARCH Protection </a:t>
            </a:r>
            <a:r>
              <a:rPr lang="en-US" b="1" cap="all" dirty="0"/>
              <a:t>Program (HRPP) OFFICE</a:t>
            </a:r>
            <a:endParaRPr lang="en-US" b="1" dirty="0"/>
          </a:p>
        </p:txBody>
      </p:sp>
    </p:spTree>
    <p:extLst>
      <p:ext uri="{BB962C8B-B14F-4D97-AF65-F5344CB8AC3E}">
        <p14:creationId xmlns:p14="http://schemas.microsoft.com/office/powerpoint/2010/main" val="3429483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fade">
                                      <p:cBhvr>
                                        <p:cTn id="13" dur="1000"/>
                                        <p:tgtEl>
                                          <p:spTgt spid="1026"/>
                                        </p:tgtEl>
                                      </p:cBhvr>
                                    </p:animEffect>
                                    <p:anim calcmode="lin" valueType="num">
                                      <p:cBhvr>
                                        <p:cTn id="14" dur="1000" fill="hold"/>
                                        <p:tgtEl>
                                          <p:spTgt spid="1026"/>
                                        </p:tgtEl>
                                        <p:attrNameLst>
                                          <p:attrName>ppt_x</p:attrName>
                                        </p:attrNameLst>
                                      </p:cBhvr>
                                      <p:tavLst>
                                        <p:tav tm="0">
                                          <p:val>
                                            <p:strVal val="#ppt_x"/>
                                          </p:val>
                                        </p:tav>
                                        <p:tav tm="100000">
                                          <p:val>
                                            <p:strVal val="#ppt_x"/>
                                          </p:val>
                                        </p:tav>
                                      </p:tavLst>
                                    </p:anim>
                                    <p:anim calcmode="lin" valueType="num">
                                      <p:cBhvr>
                                        <p:cTn id="15"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r>
              <a:rPr lang="en-US" dirty="0" smtClean="0"/>
              <a:t>This four-part video will discuss what constitutes human subjects research and the types of research activities that require HRPP/IRB Review.</a:t>
            </a: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75961472"/>
              </p:ext>
            </p:extLst>
          </p:nvPr>
        </p:nvGraphicFramePr>
        <p:xfrm>
          <a:off x="7810500" y="5767507"/>
          <a:ext cx="1295400" cy="1058863"/>
        </p:xfrm>
        <a:graphic>
          <a:graphicData uri="http://schemas.openxmlformats.org/presentationml/2006/ole">
            <mc:AlternateContent xmlns:mc="http://schemas.openxmlformats.org/markup-compatibility/2006">
              <mc:Choice xmlns:v="urn:schemas-microsoft-com:vml" Requires="v">
                <p:oleObj spid="_x0000_s2081" r:id="rId4" imgW="1298451" imgH="1060976" progId="Photoshop.Image.5">
                  <p:embed/>
                </p:oleObj>
              </mc:Choice>
              <mc:Fallback>
                <p:oleObj r:id="rId4" imgW="1298451" imgH="1060976" progId="Photoshop.Image.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10500" y="5767507"/>
                        <a:ext cx="1295400"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1524001" y="6227802"/>
            <a:ext cx="6286500" cy="369332"/>
          </a:xfrm>
          <a:prstGeom prst="rect">
            <a:avLst/>
          </a:prstGeom>
          <a:noFill/>
        </p:spPr>
        <p:txBody>
          <a:bodyPr wrap="square" rtlCol="0">
            <a:spAutoFit/>
          </a:bodyPr>
          <a:lstStyle/>
          <a:p>
            <a:r>
              <a:rPr lang="en-US" b="1" cap="all" dirty="0"/>
              <a:t>Human </a:t>
            </a:r>
            <a:r>
              <a:rPr lang="en-US" b="1" cap="all" dirty="0" smtClean="0"/>
              <a:t>RESEARCH Protection </a:t>
            </a:r>
            <a:r>
              <a:rPr lang="en-US" b="1" cap="all" dirty="0"/>
              <a:t>Program (HRPP) OFFICE</a:t>
            </a:r>
            <a:endParaRPr lang="en-US" b="1" dirty="0"/>
          </a:p>
        </p:txBody>
      </p:sp>
    </p:spTree>
    <p:extLst>
      <p:ext uri="{BB962C8B-B14F-4D97-AF65-F5344CB8AC3E}">
        <p14:creationId xmlns:p14="http://schemas.microsoft.com/office/powerpoint/2010/main" val="19030403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308771"/>
          </a:xfrm>
        </p:spPr>
        <p:txBody>
          <a:bodyPr>
            <a:normAutofit fontScale="92500"/>
          </a:bodyPr>
          <a:lstStyle/>
          <a:p>
            <a:pPr marL="0" indent="0">
              <a:buNone/>
            </a:pPr>
            <a:endParaRPr lang="en-US" dirty="0" smtClean="0"/>
          </a:p>
          <a:p>
            <a:pPr marL="0" indent="0">
              <a:buNone/>
            </a:pPr>
            <a:r>
              <a:rPr lang="en-US" dirty="0" smtClean="0"/>
              <a:t>This video will go through three components that make up human subjects research providing researchers with information on how to determine whether or not a project requires HRPP/IRB Review.</a:t>
            </a:r>
          </a:p>
          <a:p>
            <a:pPr marL="0" indent="0">
              <a:buNone/>
            </a:pPr>
            <a:endParaRPr lang="en-US" dirty="0" smtClean="0"/>
          </a:p>
          <a:p>
            <a:pPr marL="0" indent="0">
              <a:buNone/>
            </a:pPr>
            <a:r>
              <a:rPr lang="en-US" dirty="0" smtClean="0"/>
              <a:t>To assist researchers with applying these concepts, quizzes have been included in this video. Please note that quiz results may be used in aggregate form for HRPP </a:t>
            </a:r>
            <a:r>
              <a:rPr lang="en-US" dirty="0"/>
              <a:t>p</a:t>
            </a:r>
            <a:r>
              <a:rPr lang="en-US" dirty="0" smtClean="0"/>
              <a:t>rogram </a:t>
            </a:r>
            <a:r>
              <a:rPr lang="en-US" dirty="0"/>
              <a:t>e</a:t>
            </a:r>
            <a:r>
              <a:rPr lang="en-US" dirty="0" smtClean="0"/>
              <a:t>valuation purposes.</a:t>
            </a: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997959622"/>
              </p:ext>
            </p:extLst>
          </p:nvPr>
        </p:nvGraphicFramePr>
        <p:xfrm>
          <a:off x="7810500" y="5767507"/>
          <a:ext cx="1295400" cy="1058863"/>
        </p:xfrm>
        <a:graphic>
          <a:graphicData uri="http://schemas.openxmlformats.org/presentationml/2006/ole">
            <mc:AlternateContent xmlns:mc="http://schemas.openxmlformats.org/markup-compatibility/2006">
              <mc:Choice xmlns:v="urn:schemas-microsoft-com:vml" Requires="v">
                <p:oleObj spid="_x0000_s3108" r:id="rId4" imgW="1298451" imgH="1060976" progId="Photoshop.Image.5">
                  <p:embed/>
                </p:oleObj>
              </mc:Choice>
              <mc:Fallback>
                <p:oleObj r:id="rId4" imgW="1298451" imgH="1060976" progId="Photoshop.Image.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10500" y="5767507"/>
                        <a:ext cx="1295400"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1524000" y="6303102"/>
            <a:ext cx="6286500" cy="369332"/>
          </a:xfrm>
          <a:prstGeom prst="rect">
            <a:avLst/>
          </a:prstGeom>
          <a:noFill/>
        </p:spPr>
        <p:txBody>
          <a:bodyPr wrap="square" rtlCol="0">
            <a:spAutoFit/>
          </a:bodyPr>
          <a:lstStyle/>
          <a:p>
            <a:r>
              <a:rPr lang="en-US" b="1" cap="all" dirty="0"/>
              <a:t>Human </a:t>
            </a:r>
            <a:r>
              <a:rPr lang="en-US" b="1" cap="all" dirty="0" smtClean="0"/>
              <a:t>RESEARCH Protections </a:t>
            </a:r>
            <a:r>
              <a:rPr lang="en-US" b="1" cap="all" dirty="0"/>
              <a:t>Program (HRPP) OFFICE</a:t>
            </a:r>
            <a:endParaRPr lang="en-US" b="1" dirty="0"/>
          </a:p>
        </p:txBody>
      </p:sp>
    </p:spTree>
    <p:extLst>
      <p:ext uri="{BB962C8B-B14F-4D97-AF65-F5344CB8AC3E}">
        <p14:creationId xmlns:p14="http://schemas.microsoft.com/office/powerpoint/2010/main" val="1210735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rmAutofit fontScale="90000"/>
          </a:bodyPr>
          <a:lstStyle/>
          <a:p>
            <a:r>
              <a:rPr lang="en-US" dirty="0" smtClean="0"/>
              <a:t>Not Human Subjects Research vs. Exempt Research </a:t>
            </a:r>
            <a:endParaRPr lang="en-US" dirty="0"/>
          </a:p>
        </p:txBody>
      </p:sp>
      <p:sp>
        <p:nvSpPr>
          <p:cNvPr id="3" name="Content Placeholder 2"/>
          <p:cNvSpPr>
            <a:spLocks noGrp="1"/>
          </p:cNvSpPr>
          <p:nvPr>
            <p:ph idx="1"/>
          </p:nvPr>
        </p:nvSpPr>
        <p:spPr>
          <a:xfrm>
            <a:off x="457200" y="1600201"/>
            <a:ext cx="8229600" cy="4167306"/>
          </a:xfrm>
        </p:spPr>
        <p:txBody>
          <a:bodyPr>
            <a:normAutofit fontScale="77500" lnSpcReduction="20000"/>
          </a:bodyPr>
          <a:lstStyle/>
          <a:p>
            <a:r>
              <a:rPr lang="en-US" dirty="0" smtClean="0"/>
              <a:t>Many Researchers confuse non-human subjects determinations with project exemptions.</a:t>
            </a:r>
          </a:p>
          <a:p>
            <a:r>
              <a:rPr lang="en-US" dirty="0" smtClean="0"/>
              <a:t>Projects that are determined not be human subjects research are projects </a:t>
            </a:r>
            <a:r>
              <a:rPr lang="en-US" b="1" u="sng" dirty="0" smtClean="0"/>
              <a:t>that don’t meet the human subjects or research definitions</a:t>
            </a:r>
            <a:r>
              <a:rPr lang="en-US" dirty="0" smtClean="0"/>
              <a:t> and thus don’t require HRPP/IRB Review.</a:t>
            </a:r>
          </a:p>
          <a:p>
            <a:r>
              <a:rPr lang="en-US" dirty="0" smtClean="0"/>
              <a:t>Exemptions is a review type for projects </a:t>
            </a:r>
            <a:r>
              <a:rPr lang="en-US" b="1" u="sng" dirty="0" smtClean="0"/>
              <a:t>that meet the human subjects and  research definitions</a:t>
            </a:r>
            <a:r>
              <a:rPr lang="en-US" dirty="0" smtClean="0"/>
              <a:t> but don’t require IRB Review as the project meets one or more of the exemption categories. CUNY requires that all exempt projects be reviewed/determined by the campus HRPP Office.</a:t>
            </a: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768292797"/>
              </p:ext>
            </p:extLst>
          </p:nvPr>
        </p:nvGraphicFramePr>
        <p:xfrm>
          <a:off x="7810500" y="5767507"/>
          <a:ext cx="1295400" cy="1058863"/>
        </p:xfrm>
        <a:graphic>
          <a:graphicData uri="http://schemas.openxmlformats.org/presentationml/2006/ole">
            <mc:AlternateContent xmlns:mc="http://schemas.openxmlformats.org/markup-compatibility/2006">
              <mc:Choice xmlns:v="urn:schemas-microsoft-com:vml" Requires="v">
                <p:oleObj spid="_x0000_s4130" r:id="rId4" imgW="1298451" imgH="1060976" progId="Photoshop.Image.5">
                  <p:embed/>
                </p:oleObj>
              </mc:Choice>
              <mc:Fallback>
                <p:oleObj r:id="rId4" imgW="1298451" imgH="1060976" progId="Photoshop.Image.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10500" y="5767507"/>
                        <a:ext cx="1295400"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TextBox 6"/>
          <p:cNvSpPr txBox="1"/>
          <p:nvPr/>
        </p:nvSpPr>
        <p:spPr>
          <a:xfrm>
            <a:off x="1524000" y="6303102"/>
            <a:ext cx="6286500" cy="369332"/>
          </a:xfrm>
          <a:prstGeom prst="rect">
            <a:avLst/>
          </a:prstGeom>
          <a:noFill/>
        </p:spPr>
        <p:txBody>
          <a:bodyPr wrap="square" rtlCol="0">
            <a:spAutoFit/>
          </a:bodyPr>
          <a:lstStyle/>
          <a:p>
            <a:r>
              <a:rPr lang="en-US" b="1" cap="all" dirty="0"/>
              <a:t>Human </a:t>
            </a:r>
            <a:r>
              <a:rPr lang="en-US" b="1" cap="all" dirty="0" smtClean="0"/>
              <a:t>RESEARCH Protection </a:t>
            </a:r>
            <a:r>
              <a:rPr lang="en-US" b="1" cap="all" dirty="0"/>
              <a:t>Program (HRPP) OFFICE</a:t>
            </a:r>
            <a:endParaRPr lang="en-US" b="1" dirty="0"/>
          </a:p>
        </p:txBody>
      </p:sp>
    </p:spTree>
    <p:extLst>
      <p:ext uri="{BB962C8B-B14F-4D97-AF65-F5344CB8AC3E}">
        <p14:creationId xmlns:p14="http://schemas.microsoft.com/office/powerpoint/2010/main" val="1132049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rmAutofit fontScale="90000"/>
          </a:bodyPr>
          <a:lstStyle/>
          <a:p>
            <a:r>
              <a:rPr lang="en-US" dirty="0" smtClean="0"/>
              <a:t>Federal Human Subject Regulations – 45 CFR 46.102 (d) &amp; (e)</a:t>
            </a:r>
            <a:endParaRPr lang="en-US" dirty="0"/>
          </a:p>
        </p:txBody>
      </p:sp>
      <p:sp>
        <p:nvSpPr>
          <p:cNvPr id="3" name="Content Placeholder 2"/>
          <p:cNvSpPr>
            <a:spLocks noGrp="1"/>
          </p:cNvSpPr>
          <p:nvPr>
            <p:ph idx="1"/>
          </p:nvPr>
        </p:nvSpPr>
        <p:spPr>
          <a:xfrm>
            <a:off x="457200" y="1600201"/>
            <a:ext cx="8229600" cy="4343400"/>
          </a:xfrm>
        </p:spPr>
        <p:txBody>
          <a:bodyPr/>
          <a:lstStyle/>
          <a:p>
            <a:r>
              <a:rPr lang="en-US" dirty="0" smtClean="0"/>
              <a:t>There are two parts of the federal regulations that define human subjects research. </a:t>
            </a:r>
          </a:p>
          <a:p>
            <a:r>
              <a:rPr lang="en-US" dirty="0"/>
              <a:t> </a:t>
            </a:r>
            <a:r>
              <a:rPr lang="en-US" dirty="0" smtClean="0"/>
              <a:t>The concepts of “research” and “human subject” are defined separately.</a:t>
            </a:r>
          </a:p>
          <a:p>
            <a:r>
              <a:rPr lang="en-US" dirty="0" smtClean="0"/>
              <a:t>Both 45 CFR 46.102(d) and (e) must be applicable to a particular research study in order for a project to be determined “human subjects research”.</a:t>
            </a: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27115677"/>
              </p:ext>
            </p:extLst>
          </p:nvPr>
        </p:nvGraphicFramePr>
        <p:xfrm>
          <a:off x="7810500" y="5767507"/>
          <a:ext cx="1295400" cy="1058863"/>
        </p:xfrm>
        <a:graphic>
          <a:graphicData uri="http://schemas.openxmlformats.org/presentationml/2006/ole">
            <mc:AlternateContent xmlns:mc="http://schemas.openxmlformats.org/markup-compatibility/2006">
              <mc:Choice xmlns:v="urn:schemas-microsoft-com:vml" Requires="v">
                <p:oleObj spid="_x0000_s5153" r:id="rId4" imgW="1298451" imgH="1060976" progId="Photoshop.Image.5">
                  <p:embed/>
                </p:oleObj>
              </mc:Choice>
              <mc:Fallback>
                <p:oleObj r:id="rId4" imgW="1298451" imgH="1060976" progId="Photoshop.Image.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10500" y="5767507"/>
                        <a:ext cx="1295400"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1524000" y="6303102"/>
            <a:ext cx="6286500" cy="369332"/>
          </a:xfrm>
          <a:prstGeom prst="rect">
            <a:avLst/>
          </a:prstGeom>
          <a:noFill/>
        </p:spPr>
        <p:txBody>
          <a:bodyPr wrap="square" rtlCol="0">
            <a:spAutoFit/>
          </a:bodyPr>
          <a:lstStyle/>
          <a:p>
            <a:r>
              <a:rPr lang="en-US" b="1" cap="all" dirty="0"/>
              <a:t>Human </a:t>
            </a:r>
            <a:r>
              <a:rPr lang="en-US" b="1" cap="all" dirty="0" smtClean="0"/>
              <a:t>RESEARCH Protection </a:t>
            </a:r>
            <a:r>
              <a:rPr lang="en-US" b="1" cap="all" dirty="0"/>
              <a:t>Program (HRPP) OFFICE</a:t>
            </a:r>
            <a:endParaRPr lang="en-US" b="1" dirty="0"/>
          </a:p>
        </p:txBody>
      </p:sp>
    </p:spTree>
    <p:extLst>
      <p:ext uri="{BB962C8B-B14F-4D97-AF65-F5344CB8AC3E}">
        <p14:creationId xmlns:p14="http://schemas.microsoft.com/office/powerpoint/2010/main" val="2594312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45 CFR 46.102(d)*</a:t>
            </a:r>
            <a:endParaRPr lang="en-US" dirty="0"/>
          </a:p>
        </p:txBody>
      </p:sp>
      <p:sp>
        <p:nvSpPr>
          <p:cNvPr id="3" name="Content Placeholder 2"/>
          <p:cNvSpPr>
            <a:spLocks noGrp="1"/>
          </p:cNvSpPr>
          <p:nvPr>
            <p:ph idx="1"/>
          </p:nvPr>
        </p:nvSpPr>
        <p:spPr>
          <a:xfrm>
            <a:off x="457200" y="1600201"/>
            <a:ext cx="8229600" cy="3657600"/>
          </a:xfrm>
        </p:spPr>
        <p:txBody>
          <a:bodyPr>
            <a:normAutofit lnSpcReduction="10000"/>
          </a:bodyPr>
          <a:lstStyle/>
          <a:p>
            <a:r>
              <a:rPr lang="en-US" dirty="0" smtClean="0"/>
              <a:t>(d) </a:t>
            </a:r>
            <a:r>
              <a:rPr lang="en-US" i="1" dirty="0" smtClean="0"/>
              <a:t>Research</a:t>
            </a:r>
            <a:r>
              <a:rPr lang="en-US" dirty="0" smtClean="0"/>
              <a:t> means a </a:t>
            </a:r>
            <a:r>
              <a:rPr lang="en-US" b="1" dirty="0" smtClean="0"/>
              <a:t>systematic investigation</a:t>
            </a:r>
            <a:r>
              <a:rPr lang="en-US" dirty="0" smtClean="0"/>
              <a:t>, including research development, testing and evaluation, </a:t>
            </a:r>
            <a:r>
              <a:rPr lang="en-US" b="1" dirty="0" smtClean="0"/>
              <a:t>designed to develop or contribute to generalizable knowledge</a:t>
            </a:r>
            <a:r>
              <a:rPr lang="en-US" dirty="0" smtClean="0"/>
              <a:t>.</a:t>
            </a:r>
          </a:p>
          <a:p>
            <a:endParaRPr lang="en-US" dirty="0"/>
          </a:p>
          <a:p>
            <a:pPr marL="0" indent="0">
              <a:buNone/>
            </a:pPr>
            <a:r>
              <a:rPr lang="en-US" dirty="0" smtClean="0"/>
              <a:t>*Parts of this definition are bolded for emphasis.</a:t>
            </a: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157578466"/>
              </p:ext>
            </p:extLst>
          </p:nvPr>
        </p:nvGraphicFramePr>
        <p:xfrm>
          <a:off x="7810500" y="5767507"/>
          <a:ext cx="1295400" cy="1058863"/>
        </p:xfrm>
        <a:graphic>
          <a:graphicData uri="http://schemas.openxmlformats.org/presentationml/2006/ole">
            <mc:AlternateContent xmlns:mc="http://schemas.openxmlformats.org/markup-compatibility/2006">
              <mc:Choice xmlns:v="urn:schemas-microsoft-com:vml" Requires="v">
                <p:oleObj spid="_x0000_s6176" r:id="rId4" imgW="1298451" imgH="1060976" progId="Photoshop.Image.5">
                  <p:embed/>
                </p:oleObj>
              </mc:Choice>
              <mc:Fallback>
                <p:oleObj r:id="rId4" imgW="1298451" imgH="1060976" progId="Photoshop.Image.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10500" y="5767507"/>
                        <a:ext cx="1295400"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1524000" y="6303102"/>
            <a:ext cx="6286500" cy="369332"/>
          </a:xfrm>
          <a:prstGeom prst="rect">
            <a:avLst/>
          </a:prstGeom>
          <a:noFill/>
        </p:spPr>
        <p:txBody>
          <a:bodyPr wrap="square" rtlCol="0">
            <a:spAutoFit/>
          </a:bodyPr>
          <a:lstStyle/>
          <a:p>
            <a:r>
              <a:rPr lang="en-US" b="1" cap="all" dirty="0"/>
              <a:t>Human </a:t>
            </a:r>
            <a:r>
              <a:rPr lang="en-US" b="1" cap="all" dirty="0" smtClean="0"/>
              <a:t>RESEARCH Protection </a:t>
            </a:r>
            <a:r>
              <a:rPr lang="en-US" b="1" cap="all" dirty="0"/>
              <a:t>Program (HRPP) OFFICE</a:t>
            </a:r>
            <a:endParaRPr lang="en-US" b="1" dirty="0"/>
          </a:p>
        </p:txBody>
      </p:sp>
    </p:spTree>
    <p:extLst>
      <p:ext uri="{BB962C8B-B14F-4D97-AF65-F5344CB8AC3E}">
        <p14:creationId xmlns:p14="http://schemas.microsoft.com/office/powerpoint/2010/main" val="2463387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Breaking Down the “Research” Definition</a:t>
            </a:r>
            <a:endParaRPr lang="en-US" dirty="0"/>
          </a:p>
        </p:txBody>
      </p:sp>
      <p:sp>
        <p:nvSpPr>
          <p:cNvPr id="3" name="Content Placeholder 2"/>
          <p:cNvSpPr>
            <a:spLocks noGrp="1"/>
          </p:cNvSpPr>
          <p:nvPr>
            <p:ph idx="1"/>
          </p:nvPr>
        </p:nvSpPr>
        <p:spPr>
          <a:xfrm>
            <a:off x="457200" y="1600201"/>
            <a:ext cx="8229600" cy="4343400"/>
          </a:xfrm>
        </p:spPr>
        <p:txBody>
          <a:bodyPr/>
          <a:lstStyle/>
          <a:p>
            <a:pPr marL="0" indent="0">
              <a:buNone/>
            </a:pPr>
            <a:r>
              <a:rPr lang="en-US" b="1" dirty="0" smtClean="0"/>
              <a:t>Systematic Investigation</a:t>
            </a:r>
          </a:p>
          <a:p>
            <a:pPr lvl="1">
              <a:buFont typeface="Arial" panose="020B0604020202020204" pitchFamily="34" charset="0"/>
              <a:buChar char="•"/>
            </a:pPr>
            <a:r>
              <a:rPr lang="en-US" dirty="0"/>
              <a:t> </a:t>
            </a:r>
            <a:r>
              <a:rPr lang="en-US" dirty="0" smtClean="0"/>
              <a:t>Attempt to answer research questions (in some research, this would be an hypothesis)</a:t>
            </a:r>
          </a:p>
          <a:p>
            <a:pPr lvl="1">
              <a:buFont typeface="Arial" panose="020B0604020202020204" pitchFamily="34" charset="0"/>
              <a:buChar char="•"/>
            </a:pPr>
            <a:r>
              <a:rPr lang="en-US" dirty="0"/>
              <a:t> </a:t>
            </a:r>
            <a:r>
              <a:rPr lang="en-US" dirty="0" smtClean="0"/>
              <a:t>Is methodologically driven, that is it collects data or information in an organized and consistent way.</a:t>
            </a:r>
          </a:p>
          <a:p>
            <a:pPr lvl="1">
              <a:buFont typeface="Arial" panose="020B0604020202020204" pitchFamily="34" charset="0"/>
              <a:buChar char="•"/>
            </a:pPr>
            <a:r>
              <a:rPr lang="en-US" dirty="0" smtClean="0"/>
              <a:t>The data or information is analyzed in some way, be it quantitative or qualitative data.</a:t>
            </a:r>
          </a:p>
          <a:p>
            <a:pPr lvl="1">
              <a:buFont typeface="Arial" panose="020B0604020202020204" pitchFamily="34" charset="0"/>
              <a:buChar char="•"/>
            </a:pPr>
            <a:r>
              <a:rPr lang="en-US" b="1" dirty="0" smtClean="0"/>
              <a:t>Conclusions are drawn from the results</a:t>
            </a:r>
            <a:endParaRPr lang="en-US" b="1" dirty="0"/>
          </a:p>
        </p:txBody>
      </p:sp>
      <p:graphicFrame>
        <p:nvGraphicFramePr>
          <p:cNvPr id="5" name="Object 4"/>
          <p:cNvGraphicFramePr>
            <a:graphicFrameLocks noChangeAspect="1"/>
          </p:cNvGraphicFramePr>
          <p:nvPr>
            <p:extLst>
              <p:ext uri="{D42A27DB-BD31-4B8C-83A1-F6EECF244321}">
                <p14:modId xmlns:p14="http://schemas.microsoft.com/office/powerpoint/2010/main" val="2087254516"/>
              </p:ext>
            </p:extLst>
          </p:nvPr>
        </p:nvGraphicFramePr>
        <p:xfrm>
          <a:off x="7810500" y="5767507"/>
          <a:ext cx="1295400" cy="1058863"/>
        </p:xfrm>
        <a:graphic>
          <a:graphicData uri="http://schemas.openxmlformats.org/presentationml/2006/ole">
            <mc:AlternateContent xmlns:mc="http://schemas.openxmlformats.org/markup-compatibility/2006">
              <mc:Choice xmlns:v="urn:schemas-microsoft-com:vml" Requires="v">
                <p:oleObj spid="_x0000_s7200" r:id="rId4" imgW="1298451" imgH="1060976" progId="Photoshop.Image.5">
                  <p:embed/>
                </p:oleObj>
              </mc:Choice>
              <mc:Fallback>
                <p:oleObj r:id="rId4" imgW="1298451" imgH="1060976" progId="Photoshop.Image.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10500" y="5767507"/>
                        <a:ext cx="1295400"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1905000" y="6291600"/>
            <a:ext cx="6286500" cy="369332"/>
          </a:xfrm>
          <a:prstGeom prst="rect">
            <a:avLst/>
          </a:prstGeom>
          <a:noFill/>
        </p:spPr>
        <p:txBody>
          <a:bodyPr wrap="square" rtlCol="0">
            <a:spAutoFit/>
          </a:bodyPr>
          <a:lstStyle/>
          <a:p>
            <a:r>
              <a:rPr lang="en-US" b="1" cap="all" dirty="0"/>
              <a:t>Human </a:t>
            </a:r>
            <a:r>
              <a:rPr lang="en-US" b="1" cap="all" dirty="0" smtClean="0"/>
              <a:t>RESEARCH Protection </a:t>
            </a:r>
            <a:r>
              <a:rPr lang="en-US" b="1" cap="all" dirty="0"/>
              <a:t>Program (HRPP) OFFICE</a:t>
            </a:r>
            <a:endParaRPr lang="en-US" b="1" dirty="0"/>
          </a:p>
        </p:txBody>
      </p:sp>
    </p:spTree>
    <p:extLst>
      <p:ext uri="{BB962C8B-B14F-4D97-AF65-F5344CB8AC3E}">
        <p14:creationId xmlns:p14="http://schemas.microsoft.com/office/powerpoint/2010/main" val="3505568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Breaking Down the “Research” Definition (continued)</a:t>
            </a:r>
            <a:endParaRPr lang="en-US" dirty="0"/>
          </a:p>
        </p:txBody>
      </p:sp>
      <p:sp>
        <p:nvSpPr>
          <p:cNvPr id="3" name="Content Placeholder 2"/>
          <p:cNvSpPr>
            <a:spLocks noGrp="1"/>
          </p:cNvSpPr>
          <p:nvPr>
            <p:ph idx="1"/>
          </p:nvPr>
        </p:nvSpPr>
        <p:spPr>
          <a:xfrm>
            <a:off x="457200" y="1600200"/>
            <a:ext cx="8229600" cy="4343400"/>
          </a:xfrm>
        </p:spPr>
        <p:txBody>
          <a:bodyPr>
            <a:normAutofit fontScale="55000" lnSpcReduction="20000"/>
          </a:bodyPr>
          <a:lstStyle/>
          <a:p>
            <a:pPr marL="0" indent="0">
              <a:buNone/>
            </a:pPr>
            <a:r>
              <a:rPr lang="en-US" sz="4500" b="1" dirty="0" smtClean="0"/>
              <a:t>Generalizable Knowledge</a:t>
            </a:r>
          </a:p>
          <a:p>
            <a:pPr lvl="1">
              <a:buFont typeface="Arial" panose="020B0604020202020204" pitchFamily="34" charset="0"/>
              <a:buChar char="•"/>
            </a:pPr>
            <a:r>
              <a:rPr lang="en-US" sz="3800" dirty="0"/>
              <a:t> </a:t>
            </a:r>
            <a:r>
              <a:rPr lang="en-US" sz="3800" dirty="0" smtClean="0"/>
              <a:t>The intent of the research is to add information to your field of study.</a:t>
            </a:r>
          </a:p>
          <a:p>
            <a:pPr lvl="1">
              <a:buFont typeface="Arial" panose="020B0604020202020204" pitchFamily="34" charset="0"/>
              <a:buChar char="•"/>
            </a:pPr>
            <a:r>
              <a:rPr lang="en-US" sz="3800" dirty="0" smtClean="0"/>
              <a:t>The results are expected to be generalized to a larger population beyond the subject population and site of study.</a:t>
            </a:r>
          </a:p>
          <a:p>
            <a:pPr lvl="1">
              <a:buFont typeface="Arial" panose="020B0604020202020204" pitchFamily="34" charset="0"/>
              <a:buChar char="•"/>
            </a:pPr>
            <a:r>
              <a:rPr lang="en-US" sz="3800" dirty="0" smtClean="0"/>
              <a:t>The data or information is analyzed in some way, be it quantitative or qualitative data.</a:t>
            </a:r>
          </a:p>
          <a:p>
            <a:pPr lvl="1">
              <a:buFont typeface="Arial" panose="020B0604020202020204" pitchFamily="34" charset="0"/>
              <a:buChar char="•"/>
            </a:pPr>
            <a:r>
              <a:rPr lang="en-US" sz="3800" b="1" dirty="0" smtClean="0">
                <a:solidFill>
                  <a:srgbClr val="FF0000"/>
                </a:solidFill>
              </a:rPr>
              <a:t>Publication, presentation or other distribution of the results is intended to inform the field of study.*</a:t>
            </a:r>
          </a:p>
          <a:p>
            <a:pPr marL="57150" indent="0">
              <a:buNone/>
            </a:pPr>
            <a:endParaRPr lang="en-US" b="1" dirty="0" smtClean="0">
              <a:solidFill>
                <a:srgbClr val="FF0000"/>
              </a:solidFill>
            </a:endParaRPr>
          </a:p>
          <a:p>
            <a:pPr marL="57150" indent="0">
              <a:buNone/>
            </a:pPr>
            <a:r>
              <a:rPr lang="en-US" sz="3600" b="1" dirty="0" smtClean="0">
                <a:solidFill>
                  <a:srgbClr val="FF0000"/>
                </a:solidFill>
              </a:rPr>
              <a:t>*Publication or dissemination of results  isn’t the sole determinate of whether or not HRPP/IRB Review is required. If </a:t>
            </a:r>
            <a:r>
              <a:rPr lang="en-US" sz="3600" b="1" dirty="0">
                <a:solidFill>
                  <a:srgbClr val="FF0000"/>
                </a:solidFill>
              </a:rPr>
              <a:t>your research activity is designed with the aim of discovering information that can be applied in other settings, it can be considered </a:t>
            </a:r>
            <a:r>
              <a:rPr lang="en-US" sz="3600" b="1" dirty="0" smtClean="0">
                <a:solidFill>
                  <a:srgbClr val="FF0000"/>
                </a:solidFill>
              </a:rPr>
              <a:t>research whether or not a project results are published or disseminated. </a:t>
            </a:r>
            <a:endParaRPr lang="en-US" sz="3600" b="1" dirty="0">
              <a:solidFill>
                <a:srgbClr val="FF0000"/>
              </a:solidFill>
            </a:endParaRPr>
          </a:p>
        </p:txBody>
      </p:sp>
      <p:sp>
        <p:nvSpPr>
          <p:cNvPr id="5" name="TextBox 4"/>
          <p:cNvSpPr txBox="1"/>
          <p:nvPr/>
        </p:nvSpPr>
        <p:spPr>
          <a:xfrm>
            <a:off x="1981200" y="6324600"/>
            <a:ext cx="6286500" cy="369332"/>
          </a:xfrm>
          <a:prstGeom prst="rect">
            <a:avLst/>
          </a:prstGeom>
          <a:noFill/>
        </p:spPr>
        <p:txBody>
          <a:bodyPr wrap="square" rtlCol="0">
            <a:spAutoFit/>
          </a:bodyPr>
          <a:lstStyle/>
          <a:p>
            <a:r>
              <a:rPr lang="en-US" b="1" cap="all" dirty="0"/>
              <a:t>Human </a:t>
            </a:r>
            <a:r>
              <a:rPr lang="en-US" b="1" cap="all" dirty="0" smtClean="0"/>
              <a:t>RESEARCH Protection </a:t>
            </a:r>
            <a:r>
              <a:rPr lang="en-US" b="1" cap="all" dirty="0"/>
              <a:t>Program (HRPP) OFFICE</a:t>
            </a:r>
            <a:endParaRPr lang="en-US" b="1" dirty="0"/>
          </a:p>
        </p:txBody>
      </p:sp>
      <p:graphicFrame>
        <p:nvGraphicFramePr>
          <p:cNvPr id="6" name="Object 5"/>
          <p:cNvGraphicFramePr>
            <a:graphicFrameLocks noChangeAspect="1"/>
          </p:cNvGraphicFramePr>
          <p:nvPr>
            <p:extLst>
              <p:ext uri="{D42A27DB-BD31-4B8C-83A1-F6EECF244321}">
                <p14:modId xmlns:p14="http://schemas.microsoft.com/office/powerpoint/2010/main" val="3100159640"/>
              </p:ext>
            </p:extLst>
          </p:nvPr>
        </p:nvGraphicFramePr>
        <p:xfrm>
          <a:off x="7810500" y="5767507"/>
          <a:ext cx="1295400" cy="1058863"/>
        </p:xfrm>
        <a:graphic>
          <a:graphicData uri="http://schemas.openxmlformats.org/presentationml/2006/ole">
            <mc:AlternateContent xmlns:mc="http://schemas.openxmlformats.org/markup-compatibility/2006">
              <mc:Choice xmlns:v="urn:schemas-microsoft-com:vml" Requires="v">
                <p:oleObj spid="_x0000_s8223" r:id="rId4" imgW="1298451" imgH="1060976" progId="Photoshop.Image.5">
                  <p:embed/>
                </p:oleObj>
              </mc:Choice>
              <mc:Fallback>
                <p:oleObj r:id="rId4" imgW="1298451" imgH="1060976" progId="Photoshop.Image.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10500" y="5767507"/>
                        <a:ext cx="1295400"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456076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1000"/>
                                        <p:tgtEl>
                                          <p:spTgt spid="3">
                                            <p:txEl>
                                              <p:pRg st="6" end="6"/>
                                            </p:txEl>
                                          </p:spTgt>
                                        </p:tgtEl>
                                      </p:cBhvr>
                                    </p:animEffect>
                                    <p:anim calcmode="lin" valueType="num">
                                      <p:cBhvr>
                                        <p:cTn id="3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952708"/>
          </a:xfrm>
        </p:spPr>
        <p:txBody>
          <a:bodyPr>
            <a:normAutofit fontScale="90000"/>
          </a:bodyPr>
          <a:lstStyle/>
          <a:p>
            <a:r>
              <a:rPr lang="en-US" dirty="0" smtClean="0"/>
              <a:t>Research Activities that don’t meet Definition of Research</a:t>
            </a:r>
            <a:endParaRPr lang="en-US" dirty="0"/>
          </a:p>
        </p:txBody>
      </p:sp>
      <p:sp>
        <p:nvSpPr>
          <p:cNvPr id="3" name="Content Placeholder 2"/>
          <p:cNvSpPr>
            <a:spLocks noGrp="1"/>
          </p:cNvSpPr>
          <p:nvPr>
            <p:ph idx="1"/>
          </p:nvPr>
        </p:nvSpPr>
        <p:spPr>
          <a:xfrm>
            <a:off x="228600" y="1387446"/>
            <a:ext cx="8458200" cy="4784754"/>
          </a:xfrm>
        </p:spPr>
        <p:txBody>
          <a:bodyPr>
            <a:normAutofit fontScale="70000" lnSpcReduction="20000"/>
          </a:bodyPr>
          <a:lstStyle/>
          <a:p>
            <a:pPr marL="0" indent="0">
              <a:buNone/>
            </a:pPr>
            <a:r>
              <a:rPr lang="en-US" sz="2400" dirty="0" smtClean="0"/>
              <a:t>The revised Common Rule now identifies the following activities as not meeting the definition of research. They are the following:</a:t>
            </a:r>
          </a:p>
          <a:p>
            <a:pPr lvl="1">
              <a:buFont typeface="Courier New" panose="02070309020205020404" pitchFamily="49" charset="0"/>
              <a:buChar char="o"/>
            </a:pPr>
            <a:r>
              <a:rPr lang="en-US" sz="2300" dirty="0" smtClean="0"/>
              <a:t>Scholarly and Journalistic Activities – </a:t>
            </a:r>
            <a:r>
              <a:rPr lang="en-US" sz="2300" dirty="0" smtClean="0"/>
              <a:t>.</a:t>
            </a:r>
            <a:r>
              <a:rPr lang="en-US" sz="2300" dirty="0" smtClean="0"/>
              <a:t>e.g. oral history, journalism, biography, literary criticism, legal research and historical scholarship that focuses directly on the specific individuals about whom the information is collected.</a:t>
            </a:r>
          </a:p>
          <a:p>
            <a:pPr lvl="1">
              <a:buFont typeface="Courier New" panose="02070309020205020404" pitchFamily="49" charset="0"/>
              <a:buChar char="o"/>
            </a:pPr>
            <a:r>
              <a:rPr lang="en-US" sz="2300" dirty="0" smtClean="0"/>
              <a:t>Public Health Surveillance Activities Authorized by a Public Health Authority to Assess Onsets of Disease Outbreaks or Conditions of Public Health Importance</a:t>
            </a:r>
          </a:p>
          <a:p>
            <a:pPr lvl="1">
              <a:buFont typeface="Courier New" panose="02070309020205020404" pitchFamily="49" charset="0"/>
              <a:buChar char="o"/>
            </a:pPr>
            <a:r>
              <a:rPr lang="en-US" sz="2300" dirty="0" smtClean="0"/>
              <a:t>Criminal Justice or Intelligence </a:t>
            </a:r>
            <a:r>
              <a:rPr lang="en-US" sz="2300" dirty="0" smtClean="0"/>
              <a:t>Activities collected for criminal justice purposes.</a:t>
            </a:r>
          </a:p>
          <a:p>
            <a:pPr lvl="1">
              <a:buFont typeface="Courier New" panose="02070309020205020404" pitchFamily="49" charset="0"/>
              <a:buChar char="o"/>
            </a:pPr>
            <a:r>
              <a:rPr lang="en-US" sz="2300" dirty="0" smtClean="0"/>
              <a:t>Authorized operational activities for national security purposes.</a:t>
            </a:r>
            <a:endParaRPr lang="en-US" sz="2300" dirty="0" smtClean="0"/>
          </a:p>
          <a:p>
            <a:pPr marL="457200" lvl="1" indent="0">
              <a:buNone/>
            </a:pPr>
            <a:endParaRPr lang="en-US" sz="2300" dirty="0" smtClean="0"/>
          </a:p>
          <a:p>
            <a:pPr marL="0" indent="0">
              <a:buNone/>
            </a:pPr>
            <a:r>
              <a:rPr lang="en-US" sz="2400" dirty="0" smtClean="0"/>
              <a:t>Additionally the following activities do not require review:</a:t>
            </a:r>
            <a:endParaRPr lang="en-US" sz="2400" dirty="0"/>
          </a:p>
          <a:p>
            <a:pPr lvl="1">
              <a:buFont typeface="Courier New" panose="02070309020205020404" pitchFamily="49" charset="0"/>
              <a:buChar char="o"/>
            </a:pPr>
            <a:r>
              <a:rPr lang="en-US" sz="2300" dirty="0" smtClean="0"/>
              <a:t>Activities designed for educational purposes ONLY (such as classroom projects, research </a:t>
            </a:r>
            <a:r>
              <a:rPr lang="en-US" sz="2300" dirty="0" err="1" smtClean="0"/>
              <a:t>practica</a:t>
            </a:r>
            <a:r>
              <a:rPr lang="en-US" sz="2300" dirty="0" smtClean="0"/>
              <a:t>, etc.). Results will NOT contribute to generalizable knowledge.</a:t>
            </a:r>
          </a:p>
          <a:p>
            <a:pPr lvl="1">
              <a:buFont typeface="Courier New" panose="02070309020205020404" pitchFamily="49" charset="0"/>
              <a:buChar char="o"/>
            </a:pPr>
            <a:r>
              <a:rPr lang="en-US" sz="2300" dirty="0" smtClean="0"/>
              <a:t>Interviews </a:t>
            </a:r>
            <a:r>
              <a:rPr lang="en-US" sz="2300" dirty="0"/>
              <a:t>with content experts or consultants about factual issues only, in which no personal information is obtained from the interviewees</a:t>
            </a:r>
            <a:r>
              <a:rPr lang="en-US" sz="2300" dirty="0" smtClean="0"/>
              <a:t>.</a:t>
            </a:r>
          </a:p>
          <a:p>
            <a:pPr lvl="1">
              <a:buFont typeface="Courier New" panose="02070309020205020404" pitchFamily="49" charset="0"/>
              <a:buChar char="o"/>
            </a:pPr>
            <a:r>
              <a:rPr lang="en-US" sz="2300" dirty="0" smtClean="0"/>
              <a:t>Quality Improvement (QI)/Quality Assessment (QA) for internal use.</a:t>
            </a:r>
            <a:endParaRPr lang="en-US" sz="2300" dirty="0" smtClean="0"/>
          </a:p>
          <a:p>
            <a:pPr>
              <a:buFont typeface="Courier New" panose="02070309020205020404" pitchFamily="49" charset="0"/>
              <a:buChar char="o"/>
            </a:pPr>
            <a:endParaRPr lang="en-US" sz="2200" dirty="0" smtClean="0"/>
          </a:p>
          <a:p>
            <a:pPr marL="0" indent="0">
              <a:buNone/>
            </a:pPr>
            <a:r>
              <a:rPr lang="en-US" sz="2200" b="1" dirty="0" smtClean="0"/>
              <a:t>If you are unsure whether or not a project requires HRPP/IRB review please contact the Baruch HRPP Office.</a:t>
            </a:r>
            <a:endParaRPr lang="en-US" sz="2200" b="1" dirty="0"/>
          </a:p>
        </p:txBody>
      </p:sp>
      <p:graphicFrame>
        <p:nvGraphicFramePr>
          <p:cNvPr id="5" name="Object 4"/>
          <p:cNvGraphicFramePr>
            <a:graphicFrameLocks noChangeAspect="1"/>
          </p:cNvGraphicFramePr>
          <p:nvPr>
            <p:extLst>
              <p:ext uri="{D42A27DB-BD31-4B8C-83A1-F6EECF244321}">
                <p14:modId xmlns:p14="http://schemas.microsoft.com/office/powerpoint/2010/main" val="2696754306"/>
              </p:ext>
            </p:extLst>
          </p:nvPr>
        </p:nvGraphicFramePr>
        <p:xfrm>
          <a:off x="7810500" y="5767507"/>
          <a:ext cx="1295400" cy="1058863"/>
        </p:xfrm>
        <a:graphic>
          <a:graphicData uri="http://schemas.openxmlformats.org/presentationml/2006/ole">
            <mc:AlternateContent xmlns:mc="http://schemas.openxmlformats.org/markup-compatibility/2006">
              <mc:Choice xmlns:v="urn:schemas-microsoft-com:vml" Requires="v">
                <p:oleObj spid="_x0000_s13345" r:id="rId4" imgW="1298451" imgH="1060976" progId="Photoshop.Image.5">
                  <p:embed/>
                </p:oleObj>
              </mc:Choice>
              <mc:Fallback>
                <p:oleObj r:id="rId4" imgW="1298451" imgH="1060976" progId="Photoshop.Image.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10500" y="5767507"/>
                        <a:ext cx="1295400"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1905000" y="6296938"/>
            <a:ext cx="6286500" cy="369332"/>
          </a:xfrm>
          <a:prstGeom prst="rect">
            <a:avLst/>
          </a:prstGeom>
          <a:noFill/>
        </p:spPr>
        <p:txBody>
          <a:bodyPr wrap="square" rtlCol="0">
            <a:spAutoFit/>
          </a:bodyPr>
          <a:lstStyle/>
          <a:p>
            <a:r>
              <a:rPr lang="en-US" b="1" cap="all" dirty="0"/>
              <a:t>Human </a:t>
            </a:r>
            <a:r>
              <a:rPr lang="en-US" b="1" cap="all" dirty="0" smtClean="0"/>
              <a:t>RESEARCH Protections </a:t>
            </a:r>
            <a:r>
              <a:rPr lang="en-US" b="1" cap="all" dirty="0"/>
              <a:t>Program (HRPP) OFFICE</a:t>
            </a:r>
            <a:endParaRPr lang="en-US" b="1" dirty="0"/>
          </a:p>
        </p:txBody>
      </p:sp>
    </p:spTree>
    <p:extLst>
      <p:ext uri="{BB962C8B-B14F-4D97-AF65-F5344CB8AC3E}">
        <p14:creationId xmlns:p14="http://schemas.microsoft.com/office/powerpoint/2010/main" val="1405868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1000"/>
                                        <p:tgtEl>
                                          <p:spTgt spid="3">
                                            <p:txEl>
                                              <p:pRg st="9" end="9"/>
                                            </p:txEl>
                                          </p:spTgt>
                                        </p:tgtEl>
                                      </p:cBhvr>
                                    </p:animEffect>
                                    <p:anim calcmode="lin" valueType="num">
                                      <p:cBhvr>
                                        <p:cTn id="6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3">
                                            <p:txEl>
                                              <p:pRg st="11" end="11"/>
                                            </p:txEl>
                                          </p:spTgt>
                                        </p:tgtEl>
                                        <p:attrNameLst>
                                          <p:attrName>style.visibility</p:attrName>
                                        </p:attrNameLst>
                                      </p:cBhvr>
                                      <p:to>
                                        <p:strVal val="visible"/>
                                      </p:to>
                                    </p:set>
                                    <p:animEffect transition="in" filter="fade">
                                      <p:cBhvr>
                                        <p:cTn id="70" dur="1000"/>
                                        <p:tgtEl>
                                          <p:spTgt spid="3">
                                            <p:txEl>
                                              <p:pRg st="11" end="11"/>
                                            </p:txEl>
                                          </p:spTgt>
                                        </p:tgtEl>
                                      </p:cBhvr>
                                    </p:animEffect>
                                    <p:anim calcmode="lin" valueType="num">
                                      <p:cBhvr>
                                        <p:cTn id="71"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45 CFR 46.102(e)</a:t>
            </a:r>
            <a:endParaRPr lang="en-US" dirty="0"/>
          </a:p>
        </p:txBody>
      </p:sp>
      <p:sp>
        <p:nvSpPr>
          <p:cNvPr id="3" name="Content Placeholder 2"/>
          <p:cNvSpPr>
            <a:spLocks noGrp="1"/>
          </p:cNvSpPr>
          <p:nvPr>
            <p:ph idx="1"/>
          </p:nvPr>
        </p:nvSpPr>
        <p:spPr>
          <a:xfrm>
            <a:off x="457200" y="1600200"/>
            <a:ext cx="8229600" cy="3810000"/>
          </a:xfrm>
        </p:spPr>
        <p:txBody>
          <a:bodyPr>
            <a:normAutofit fontScale="77500" lnSpcReduction="20000"/>
          </a:bodyPr>
          <a:lstStyle/>
          <a:p>
            <a:r>
              <a:rPr lang="en-US" dirty="0" smtClean="0"/>
              <a:t> (e) </a:t>
            </a:r>
            <a:r>
              <a:rPr lang="en-US" i="1" dirty="0" smtClean="0"/>
              <a:t>Human subject</a:t>
            </a:r>
            <a:r>
              <a:rPr lang="en-US" dirty="0" smtClean="0"/>
              <a:t> means a </a:t>
            </a:r>
            <a:r>
              <a:rPr lang="en-US" b="1" dirty="0" smtClean="0"/>
              <a:t>living individual about whom </a:t>
            </a:r>
            <a:r>
              <a:rPr lang="en-US" dirty="0" smtClean="0"/>
              <a:t>an investigator (whether professional or student) conducting research obtains</a:t>
            </a:r>
          </a:p>
          <a:p>
            <a:pPr marL="571500" indent="-571500">
              <a:buFont typeface="+mj-lt"/>
              <a:buAutoNum type="romanLcPeriod"/>
            </a:pPr>
            <a:r>
              <a:rPr lang="en-US" b="1" dirty="0" smtClean="0"/>
              <a:t>Obtains information or </a:t>
            </a:r>
            <a:r>
              <a:rPr lang="en-US" b="1" dirty="0" err="1" smtClean="0"/>
              <a:t>biospecimens</a:t>
            </a:r>
            <a:r>
              <a:rPr lang="en-US" b="1" dirty="0" smtClean="0"/>
              <a:t> through intervention or interaction with the individual and uses, studies, or analyzes the information or </a:t>
            </a:r>
            <a:r>
              <a:rPr lang="en-US" b="1" dirty="0" err="1" smtClean="0"/>
              <a:t>biospecimens</a:t>
            </a:r>
            <a:r>
              <a:rPr lang="en-US" b="1" dirty="0" smtClean="0"/>
              <a:t>; or </a:t>
            </a:r>
          </a:p>
          <a:p>
            <a:pPr marL="571500" indent="-571500">
              <a:buFont typeface="+mj-lt"/>
              <a:buAutoNum type="romanLcPeriod"/>
            </a:pPr>
            <a:r>
              <a:rPr lang="en-US" b="1" dirty="0" smtClean="0"/>
              <a:t>Obtains, uses, studies, analyzes, or generates identifiable private information or identifiable </a:t>
            </a:r>
            <a:r>
              <a:rPr lang="en-US" b="1" dirty="0" err="1" smtClean="0"/>
              <a:t>biospecimens</a:t>
            </a:r>
            <a:endParaRPr lang="en-US" b="1" dirty="0" smtClean="0"/>
          </a:p>
          <a:p>
            <a:pPr marL="0" indent="0">
              <a:buNone/>
            </a:pPr>
            <a:endParaRPr lang="en-US" dirty="0" smtClean="0"/>
          </a:p>
          <a:p>
            <a:pPr marL="0" indent="0">
              <a:buNone/>
            </a:pPr>
            <a:r>
              <a:rPr lang="en-US" dirty="0" smtClean="0"/>
              <a:t>*Parts of this definition are bolded for emphasis.</a:t>
            </a:r>
          </a:p>
          <a:p>
            <a:pPr marL="0" indent="0">
              <a:buNone/>
            </a:pPr>
            <a:endParaRPr lang="en-US" dirty="0"/>
          </a:p>
        </p:txBody>
      </p:sp>
      <p:sp>
        <p:nvSpPr>
          <p:cNvPr id="5" name="TextBox 4"/>
          <p:cNvSpPr txBox="1"/>
          <p:nvPr/>
        </p:nvSpPr>
        <p:spPr>
          <a:xfrm>
            <a:off x="1600200" y="6324600"/>
            <a:ext cx="6286500" cy="369332"/>
          </a:xfrm>
          <a:prstGeom prst="rect">
            <a:avLst/>
          </a:prstGeom>
          <a:noFill/>
        </p:spPr>
        <p:txBody>
          <a:bodyPr wrap="square" rtlCol="0">
            <a:spAutoFit/>
          </a:bodyPr>
          <a:lstStyle/>
          <a:p>
            <a:r>
              <a:rPr lang="en-US" b="1" cap="all" dirty="0"/>
              <a:t>Human </a:t>
            </a:r>
            <a:r>
              <a:rPr lang="en-US" b="1" cap="all" dirty="0" smtClean="0"/>
              <a:t>RESEARCH Protection </a:t>
            </a:r>
            <a:r>
              <a:rPr lang="en-US" b="1" cap="all" dirty="0"/>
              <a:t>Program (HRPP) OFFICE</a:t>
            </a:r>
            <a:endParaRPr lang="en-US" b="1" dirty="0"/>
          </a:p>
        </p:txBody>
      </p:sp>
      <p:graphicFrame>
        <p:nvGraphicFramePr>
          <p:cNvPr id="6" name="Object 5"/>
          <p:cNvGraphicFramePr>
            <a:graphicFrameLocks noChangeAspect="1"/>
          </p:cNvGraphicFramePr>
          <p:nvPr>
            <p:extLst>
              <p:ext uri="{D42A27DB-BD31-4B8C-83A1-F6EECF244321}">
                <p14:modId xmlns:p14="http://schemas.microsoft.com/office/powerpoint/2010/main" val="3209790079"/>
              </p:ext>
            </p:extLst>
          </p:nvPr>
        </p:nvGraphicFramePr>
        <p:xfrm>
          <a:off x="7810500" y="5767507"/>
          <a:ext cx="1295400" cy="1058863"/>
        </p:xfrm>
        <a:graphic>
          <a:graphicData uri="http://schemas.openxmlformats.org/presentationml/2006/ole">
            <mc:AlternateContent xmlns:mc="http://schemas.openxmlformats.org/markup-compatibility/2006">
              <mc:Choice xmlns:v="urn:schemas-microsoft-com:vml" Requires="v">
                <p:oleObj spid="_x0000_s9247" r:id="rId4" imgW="1298451" imgH="1060976" progId="Photoshop.Image.5">
                  <p:embed/>
                </p:oleObj>
              </mc:Choice>
              <mc:Fallback>
                <p:oleObj r:id="rId4" imgW="1298451" imgH="1060976" progId="Photoshop.Image.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10500" y="5767507"/>
                        <a:ext cx="1295400"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709644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Breaking Down the “Human Subjects” Definition</a:t>
            </a:r>
            <a:endParaRPr lang="en-US" dirty="0"/>
          </a:p>
        </p:txBody>
      </p:sp>
      <p:sp>
        <p:nvSpPr>
          <p:cNvPr id="3" name="Content Placeholder 2"/>
          <p:cNvSpPr>
            <a:spLocks noGrp="1"/>
          </p:cNvSpPr>
          <p:nvPr>
            <p:ph idx="1"/>
          </p:nvPr>
        </p:nvSpPr>
        <p:spPr>
          <a:xfrm>
            <a:off x="457200" y="1600200"/>
            <a:ext cx="8229600" cy="4167307"/>
          </a:xfrm>
        </p:spPr>
        <p:txBody>
          <a:bodyPr>
            <a:normAutofit fontScale="92500" lnSpcReduction="10000"/>
          </a:bodyPr>
          <a:lstStyle/>
          <a:p>
            <a:pPr marL="0" indent="0">
              <a:buNone/>
            </a:pPr>
            <a:r>
              <a:rPr lang="en-US" dirty="0" smtClean="0"/>
              <a:t>Intervention </a:t>
            </a:r>
            <a:r>
              <a:rPr lang="en-US" dirty="0"/>
              <a:t>or interaction with the </a:t>
            </a:r>
            <a:r>
              <a:rPr lang="en-US" dirty="0" smtClean="0"/>
              <a:t>individual:</a:t>
            </a:r>
          </a:p>
          <a:p>
            <a:pPr lvl="1">
              <a:buFont typeface="Arial" panose="020B0604020202020204" pitchFamily="34" charset="0"/>
              <a:buChar char="•"/>
            </a:pPr>
            <a:r>
              <a:rPr lang="en-US" b="1" dirty="0" smtClean="0"/>
              <a:t>Intervention </a:t>
            </a:r>
            <a:r>
              <a:rPr lang="en-US" dirty="0" smtClean="0"/>
              <a:t>-</a:t>
            </a:r>
            <a:r>
              <a:rPr lang="en-US" b="1" dirty="0" smtClean="0"/>
              <a:t> </a:t>
            </a:r>
            <a:r>
              <a:rPr lang="en-US" dirty="0" smtClean="0"/>
              <a:t>includes </a:t>
            </a:r>
            <a:r>
              <a:rPr lang="en-US" dirty="0"/>
              <a:t>both physical procedures by which </a:t>
            </a:r>
            <a:r>
              <a:rPr lang="en-US" dirty="0" smtClean="0"/>
              <a:t>information or </a:t>
            </a:r>
            <a:r>
              <a:rPr lang="en-US" dirty="0" err="1" smtClean="0"/>
              <a:t>biospecimens</a:t>
            </a:r>
            <a:r>
              <a:rPr lang="en-US" dirty="0" smtClean="0"/>
              <a:t> are </a:t>
            </a:r>
            <a:r>
              <a:rPr lang="en-US" dirty="0"/>
              <a:t>gathered </a:t>
            </a:r>
            <a:r>
              <a:rPr lang="en-US" dirty="0" smtClean="0"/>
              <a:t>(e.g. </a:t>
            </a:r>
            <a:r>
              <a:rPr lang="en-US" dirty="0"/>
              <a:t>venipuncture) and manipulations of the subject or the subject's environment that are performed for research purposes. </a:t>
            </a:r>
            <a:endParaRPr lang="en-US" dirty="0" smtClean="0"/>
          </a:p>
          <a:p>
            <a:pPr lvl="1">
              <a:buFont typeface="Arial" panose="020B0604020202020204" pitchFamily="34" charset="0"/>
              <a:buChar char="•"/>
            </a:pPr>
            <a:r>
              <a:rPr lang="en-US" b="1" dirty="0" smtClean="0"/>
              <a:t>Interaction - </a:t>
            </a:r>
            <a:r>
              <a:rPr lang="en-US" dirty="0" smtClean="0"/>
              <a:t> </a:t>
            </a:r>
            <a:r>
              <a:rPr lang="en-US" dirty="0"/>
              <a:t>includes communication or interpersonal contact between investigator and subject</a:t>
            </a:r>
            <a:r>
              <a:rPr lang="en-US" dirty="0" smtClean="0"/>
              <a:t>. </a:t>
            </a:r>
            <a:r>
              <a:rPr lang="en-US" dirty="0"/>
              <a:t>Interactions include but are not limited to surveys, interviews, and questionnaires. </a:t>
            </a:r>
            <a:endParaRPr lang="en-US" dirty="0" smtClean="0"/>
          </a:p>
        </p:txBody>
      </p:sp>
      <p:graphicFrame>
        <p:nvGraphicFramePr>
          <p:cNvPr id="5" name="Object 4"/>
          <p:cNvGraphicFramePr>
            <a:graphicFrameLocks noChangeAspect="1"/>
          </p:cNvGraphicFramePr>
          <p:nvPr>
            <p:extLst>
              <p:ext uri="{D42A27DB-BD31-4B8C-83A1-F6EECF244321}">
                <p14:modId xmlns:p14="http://schemas.microsoft.com/office/powerpoint/2010/main" val="2042023712"/>
              </p:ext>
            </p:extLst>
          </p:nvPr>
        </p:nvGraphicFramePr>
        <p:xfrm>
          <a:off x="7810500" y="5767507"/>
          <a:ext cx="1295400" cy="1058863"/>
        </p:xfrm>
        <a:graphic>
          <a:graphicData uri="http://schemas.openxmlformats.org/presentationml/2006/ole">
            <mc:AlternateContent xmlns:mc="http://schemas.openxmlformats.org/markup-compatibility/2006">
              <mc:Choice xmlns:v="urn:schemas-microsoft-com:vml" Requires="v">
                <p:oleObj spid="_x0000_s10271" r:id="rId4" imgW="1298451" imgH="1060976" progId="Photoshop.Image.5">
                  <p:embed/>
                </p:oleObj>
              </mc:Choice>
              <mc:Fallback>
                <p:oleObj r:id="rId4" imgW="1298451" imgH="1060976" progId="Photoshop.Image.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10500" y="5767507"/>
                        <a:ext cx="1295400"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1600200" y="6324600"/>
            <a:ext cx="6286500" cy="369332"/>
          </a:xfrm>
          <a:prstGeom prst="rect">
            <a:avLst/>
          </a:prstGeom>
          <a:noFill/>
        </p:spPr>
        <p:txBody>
          <a:bodyPr wrap="square" rtlCol="0">
            <a:spAutoFit/>
          </a:bodyPr>
          <a:lstStyle/>
          <a:p>
            <a:r>
              <a:rPr lang="en-US" b="1" cap="all" dirty="0"/>
              <a:t>Human </a:t>
            </a:r>
            <a:r>
              <a:rPr lang="en-US" b="1" cap="all" dirty="0" smtClean="0"/>
              <a:t>RESEARCH Protection </a:t>
            </a:r>
            <a:r>
              <a:rPr lang="en-US" b="1" cap="all" dirty="0"/>
              <a:t>Program (HRPP) OFFICE</a:t>
            </a:r>
            <a:endParaRPr lang="en-US" b="1" dirty="0"/>
          </a:p>
        </p:txBody>
      </p:sp>
    </p:spTree>
    <p:extLst>
      <p:ext uri="{BB962C8B-B14F-4D97-AF65-F5344CB8AC3E}">
        <p14:creationId xmlns:p14="http://schemas.microsoft.com/office/powerpoint/2010/main" val="3437227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Breaking Down the “Human Subjects” Definition (Continued)</a:t>
            </a:r>
            <a:endParaRPr lang="en-US" dirty="0"/>
          </a:p>
        </p:txBody>
      </p:sp>
      <p:sp>
        <p:nvSpPr>
          <p:cNvPr id="3" name="Content Placeholder 2"/>
          <p:cNvSpPr>
            <a:spLocks noGrp="1"/>
          </p:cNvSpPr>
          <p:nvPr>
            <p:ph idx="1"/>
          </p:nvPr>
        </p:nvSpPr>
        <p:spPr>
          <a:xfrm>
            <a:off x="457200" y="1600200"/>
            <a:ext cx="8229600" cy="4800600"/>
          </a:xfrm>
        </p:spPr>
        <p:txBody>
          <a:bodyPr>
            <a:normAutofit fontScale="85000" lnSpcReduction="10000"/>
          </a:bodyPr>
          <a:lstStyle/>
          <a:p>
            <a:pPr marL="0" indent="0">
              <a:buNone/>
            </a:pPr>
            <a:r>
              <a:rPr lang="en-US" b="1" dirty="0" smtClean="0"/>
              <a:t>Identifiable Private Information: </a:t>
            </a:r>
            <a:r>
              <a:rPr lang="en-US" dirty="0" smtClean="0"/>
              <a:t>Includes </a:t>
            </a:r>
            <a:r>
              <a:rPr lang="en-US" dirty="0"/>
              <a:t>information about behavior that occurs in a context in which an individual can reasonably expect that no observation or recording is taking place, and information which has been provided for specific purposes by an individual and which the individual can reasonably expect will not be made public (for example, a medical record). Private information must be individually identifiable (i.e., the identity of the subject is or may readily be ascertained by the investigator or associated with the information) in order for obtaining the information to constitute research involving human subjects.</a:t>
            </a:r>
            <a:endParaRPr lang="en-US" dirty="0" smtClean="0"/>
          </a:p>
        </p:txBody>
      </p:sp>
      <p:graphicFrame>
        <p:nvGraphicFramePr>
          <p:cNvPr id="5" name="Object 4"/>
          <p:cNvGraphicFramePr>
            <a:graphicFrameLocks noChangeAspect="1"/>
          </p:cNvGraphicFramePr>
          <p:nvPr>
            <p:extLst>
              <p:ext uri="{D42A27DB-BD31-4B8C-83A1-F6EECF244321}">
                <p14:modId xmlns:p14="http://schemas.microsoft.com/office/powerpoint/2010/main" val="2664861771"/>
              </p:ext>
            </p:extLst>
          </p:nvPr>
        </p:nvGraphicFramePr>
        <p:xfrm>
          <a:off x="7810500" y="5767507"/>
          <a:ext cx="1295400" cy="1058863"/>
        </p:xfrm>
        <a:graphic>
          <a:graphicData uri="http://schemas.openxmlformats.org/presentationml/2006/ole">
            <mc:AlternateContent xmlns:mc="http://schemas.openxmlformats.org/markup-compatibility/2006">
              <mc:Choice xmlns:v="urn:schemas-microsoft-com:vml" Requires="v">
                <p:oleObj spid="_x0000_s11295" r:id="rId4" imgW="1298451" imgH="1060976" progId="Photoshop.Image.5">
                  <p:embed/>
                </p:oleObj>
              </mc:Choice>
              <mc:Fallback>
                <p:oleObj r:id="rId4" imgW="1298451" imgH="1060976" progId="Photoshop.Image.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10500" y="5767507"/>
                        <a:ext cx="1295400"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1981200" y="6322817"/>
            <a:ext cx="6286500" cy="369332"/>
          </a:xfrm>
          <a:prstGeom prst="rect">
            <a:avLst/>
          </a:prstGeom>
          <a:noFill/>
        </p:spPr>
        <p:txBody>
          <a:bodyPr wrap="square" rtlCol="0">
            <a:spAutoFit/>
          </a:bodyPr>
          <a:lstStyle/>
          <a:p>
            <a:r>
              <a:rPr lang="en-US" b="1" cap="all" dirty="0"/>
              <a:t>Human </a:t>
            </a:r>
            <a:r>
              <a:rPr lang="en-US" b="1" cap="all" dirty="0" smtClean="0"/>
              <a:t>RESEARCH Protection </a:t>
            </a:r>
            <a:r>
              <a:rPr lang="en-US" b="1" cap="all" dirty="0"/>
              <a:t>Program (HRPP) OFFICE</a:t>
            </a:r>
            <a:endParaRPr lang="en-US" b="1" dirty="0"/>
          </a:p>
        </p:txBody>
      </p:sp>
    </p:spTree>
    <p:extLst>
      <p:ext uri="{BB962C8B-B14F-4D97-AF65-F5344CB8AC3E}">
        <p14:creationId xmlns:p14="http://schemas.microsoft.com/office/powerpoint/2010/main" val="31015558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Breaking Down the “Human Subjects” Definition (Continued)</a:t>
            </a:r>
            <a:endParaRPr lang="en-US" dirty="0"/>
          </a:p>
        </p:txBody>
      </p:sp>
      <p:sp>
        <p:nvSpPr>
          <p:cNvPr id="3" name="Content Placeholder 2"/>
          <p:cNvSpPr>
            <a:spLocks noGrp="1"/>
          </p:cNvSpPr>
          <p:nvPr>
            <p:ph idx="1"/>
          </p:nvPr>
        </p:nvSpPr>
        <p:spPr>
          <a:xfrm>
            <a:off x="457200" y="1600200"/>
            <a:ext cx="8229600" cy="4800600"/>
          </a:xfrm>
        </p:spPr>
        <p:txBody>
          <a:bodyPr>
            <a:normAutofit/>
          </a:bodyPr>
          <a:lstStyle/>
          <a:p>
            <a:pPr marL="0" indent="0">
              <a:buNone/>
            </a:pPr>
            <a:r>
              <a:rPr lang="en-US" b="1" dirty="0" smtClean="0"/>
              <a:t>Identifiable </a:t>
            </a:r>
            <a:r>
              <a:rPr lang="en-US" b="1" dirty="0" err="1" smtClean="0"/>
              <a:t>Biospecimens</a:t>
            </a:r>
            <a:r>
              <a:rPr lang="en-US" b="1" dirty="0" smtClean="0"/>
              <a:t>: </a:t>
            </a:r>
            <a:r>
              <a:rPr lang="en-US" dirty="0"/>
              <a:t>I</a:t>
            </a:r>
            <a:r>
              <a:rPr lang="en-US" dirty="0" smtClean="0"/>
              <a:t>s a </a:t>
            </a:r>
            <a:r>
              <a:rPr lang="en-US" dirty="0" err="1" smtClean="0"/>
              <a:t>biospecimen</a:t>
            </a:r>
            <a:r>
              <a:rPr lang="en-US" dirty="0" smtClean="0"/>
              <a:t> for which the identity of the subject is or may readily be ascertained by the investigator or associated with the </a:t>
            </a:r>
            <a:r>
              <a:rPr lang="en-US" dirty="0" err="1" smtClean="0"/>
              <a:t>biospecimen</a:t>
            </a:r>
            <a:r>
              <a:rPr lang="en-US" dirty="0" smtClean="0"/>
              <a:t>.</a:t>
            </a:r>
            <a:endParaRPr lang="en-US" dirty="0" smtClean="0"/>
          </a:p>
        </p:txBody>
      </p:sp>
      <p:graphicFrame>
        <p:nvGraphicFramePr>
          <p:cNvPr id="5" name="Object 4"/>
          <p:cNvGraphicFramePr>
            <a:graphicFrameLocks noChangeAspect="1"/>
          </p:cNvGraphicFramePr>
          <p:nvPr>
            <p:extLst>
              <p:ext uri="{D42A27DB-BD31-4B8C-83A1-F6EECF244321}">
                <p14:modId xmlns:p14="http://schemas.microsoft.com/office/powerpoint/2010/main" val="2664861771"/>
              </p:ext>
            </p:extLst>
          </p:nvPr>
        </p:nvGraphicFramePr>
        <p:xfrm>
          <a:off x="7810500" y="5767507"/>
          <a:ext cx="1295400" cy="1058863"/>
        </p:xfrm>
        <a:graphic>
          <a:graphicData uri="http://schemas.openxmlformats.org/presentationml/2006/ole">
            <mc:AlternateContent xmlns:mc="http://schemas.openxmlformats.org/markup-compatibility/2006">
              <mc:Choice xmlns:v="urn:schemas-microsoft-com:vml" Requires="v">
                <p:oleObj spid="_x0000_s21508" r:id="rId4" imgW="1298451" imgH="1060976" progId="Photoshop.Image.5">
                  <p:embed/>
                </p:oleObj>
              </mc:Choice>
              <mc:Fallback>
                <p:oleObj r:id="rId4" imgW="1298451" imgH="1060976" progId="Photoshop.Image.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10500" y="5767507"/>
                        <a:ext cx="1295400"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1981200" y="6322817"/>
            <a:ext cx="6286500" cy="369332"/>
          </a:xfrm>
          <a:prstGeom prst="rect">
            <a:avLst/>
          </a:prstGeom>
          <a:noFill/>
        </p:spPr>
        <p:txBody>
          <a:bodyPr wrap="square" rtlCol="0">
            <a:spAutoFit/>
          </a:bodyPr>
          <a:lstStyle/>
          <a:p>
            <a:r>
              <a:rPr lang="en-US" b="1" cap="all" dirty="0"/>
              <a:t>Human </a:t>
            </a:r>
            <a:r>
              <a:rPr lang="en-US" b="1" cap="all" dirty="0" smtClean="0"/>
              <a:t>RESEARCH Protection </a:t>
            </a:r>
            <a:r>
              <a:rPr lang="en-US" b="1" cap="all" dirty="0"/>
              <a:t>Program (HRPP) OFFICE</a:t>
            </a:r>
            <a:endParaRPr lang="en-US" b="1" dirty="0"/>
          </a:p>
        </p:txBody>
      </p:sp>
    </p:spTree>
    <p:extLst>
      <p:ext uri="{BB962C8B-B14F-4D97-AF65-F5344CB8AC3E}">
        <p14:creationId xmlns:p14="http://schemas.microsoft.com/office/powerpoint/2010/main" val="145308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Additional Information Regarding Human Subjects Definition</a:t>
            </a:r>
            <a:endParaRPr lang="en-US" dirty="0"/>
          </a:p>
        </p:txBody>
      </p:sp>
      <p:sp>
        <p:nvSpPr>
          <p:cNvPr id="3" name="Content Placeholder 2"/>
          <p:cNvSpPr>
            <a:spLocks noGrp="1"/>
          </p:cNvSpPr>
          <p:nvPr>
            <p:ph idx="1"/>
          </p:nvPr>
        </p:nvSpPr>
        <p:spPr>
          <a:xfrm>
            <a:off x="457200" y="1600200"/>
            <a:ext cx="8229600" cy="4495800"/>
          </a:xfrm>
        </p:spPr>
        <p:txBody>
          <a:bodyPr>
            <a:normAutofit fontScale="77500" lnSpcReduction="20000"/>
          </a:bodyPr>
          <a:lstStyle/>
          <a:p>
            <a:r>
              <a:rPr lang="en-US" dirty="0" smtClean="0"/>
              <a:t>Information obtained from subjects must be </a:t>
            </a:r>
            <a:r>
              <a:rPr lang="en-US" b="1" u="sng" dirty="0" smtClean="0"/>
              <a:t>about</a:t>
            </a:r>
            <a:r>
              <a:rPr lang="en-US" dirty="0" smtClean="0"/>
              <a:t> those </a:t>
            </a:r>
            <a:r>
              <a:rPr lang="en-US" b="1" dirty="0" smtClean="0"/>
              <a:t>living individuals </a:t>
            </a:r>
            <a:r>
              <a:rPr lang="en-US" dirty="0" smtClean="0"/>
              <a:t>themselves to meet the HSR Definition.</a:t>
            </a:r>
          </a:p>
          <a:p>
            <a:r>
              <a:rPr lang="en-US" dirty="0" smtClean="0"/>
              <a:t>It may not be necessary to get HRPP/IRB approval if interview questions are about a particular policy, agency, program, technology, technique, or best practice. Especially if there isn’t a plan to universalize the interviewees experiences or quantify the results of interviews in some way.</a:t>
            </a:r>
          </a:p>
          <a:p>
            <a:r>
              <a:rPr lang="en-US" dirty="0" smtClean="0"/>
              <a:t>De-Identified Data is not considered “human subjects” data as the data can not be linked to individual subjects. Projects solely analyzing de-identified datasets or data obtained from publicly available websites will not require HRPP/IRB review.</a:t>
            </a: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4087255492"/>
              </p:ext>
            </p:extLst>
          </p:nvPr>
        </p:nvGraphicFramePr>
        <p:xfrm>
          <a:off x="7810500" y="5767507"/>
          <a:ext cx="1295400" cy="1058863"/>
        </p:xfrm>
        <a:graphic>
          <a:graphicData uri="http://schemas.openxmlformats.org/presentationml/2006/ole">
            <mc:AlternateContent xmlns:mc="http://schemas.openxmlformats.org/markup-compatibility/2006">
              <mc:Choice xmlns:v="urn:schemas-microsoft-com:vml" Requires="v">
                <p:oleObj spid="_x0000_s12319" r:id="rId4" imgW="1298451" imgH="1060976" progId="Photoshop.Image.5">
                  <p:embed/>
                </p:oleObj>
              </mc:Choice>
              <mc:Fallback>
                <p:oleObj r:id="rId4" imgW="1298451" imgH="1060976" progId="Photoshop.Image.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10500" y="5767507"/>
                        <a:ext cx="1295400"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1905000" y="6224415"/>
            <a:ext cx="6286500" cy="369332"/>
          </a:xfrm>
          <a:prstGeom prst="rect">
            <a:avLst/>
          </a:prstGeom>
          <a:noFill/>
        </p:spPr>
        <p:txBody>
          <a:bodyPr wrap="square" rtlCol="0">
            <a:spAutoFit/>
          </a:bodyPr>
          <a:lstStyle/>
          <a:p>
            <a:r>
              <a:rPr lang="en-US" b="1" cap="all" dirty="0"/>
              <a:t>Human </a:t>
            </a:r>
            <a:r>
              <a:rPr lang="en-US" b="1" cap="all" dirty="0" smtClean="0"/>
              <a:t>RESEARCH Protection </a:t>
            </a:r>
            <a:r>
              <a:rPr lang="en-US" b="1" cap="all" dirty="0"/>
              <a:t>Program (HRPP) OFFICE</a:t>
            </a:r>
            <a:endParaRPr lang="en-US" b="1" dirty="0"/>
          </a:p>
        </p:txBody>
      </p:sp>
    </p:spTree>
    <p:extLst>
      <p:ext uri="{BB962C8B-B14F-4D97-AF65-F5344CB8AC3E}">
        <p14:creationId xmlns:p14="http://schemas.microsoft.com/office/powerpoint/2010/main" val="3901779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CUNY Research Engagement*</a:t>
            </a:r>
            <a:endParaRPr lang="en-US" dirty="0"/>
          </a:p>
        </p:txBody>
      </p:sp>
      <p:sp>
        <p:nvSpPr>
          <p:cNvPr id="3" name="Content Placeholder 2"/>
          <p:cNvSpPr>
            <a:spLocks noGrp="1"/>
          </p:cNvSpPr>
          <p:nvPr>
            <p:ph idx="1"/>
          </p:nvPr>
        </p:nvSpPr>
        <p:spPr>
          <a:xfrm>
            <a:off x="457200" y="1447800"/>
            <a:ext cx="8229600" cy="4495800"/>
          </a:xfrm>
        </p:spPr>
        <p:txBody>
          <a:bodyPr>
            <a:normAutofit fontScale="77500" lnSpcReduction="20000"/>
          </a:bodyPr>
          <a:lstStyle/>
          <a:p>
            <a:r>
              <a:rPr lang="en-US" dirty="0" smtClean="0"/>
              <a:t>Once a project has been determined to be human subjects research, the HRPP Office must determine whether or not CUNY is “engaged” in human subjects research.</a:t>
            </a:r>
          </a:p>
          <a:p>
            <a:r>
              <a:rPr lang="en-US" dirty="0" smtClean="0"/>
              <a:t>Engagement – CUNY is considered engaged in a particular human subjects research project when CUNY employees or agents obtain for the purposes of the research project (1) data about the subjects of the research through intervention or interaction with them; (2) identifiable private information about the subjects of the research; or (3) the informed consent of human subjects for research.</a:t>
            </a:r>
          </a:p>
          <a:p>
            <a:pPr marL="0" indent="0">
              <a:buNone/>
            </a:pPr>
            <a:endParaRPr lang="en-US" b="1" dirty="0" smtClean="0"/>
          </a:p>
          <a:p>
            <a:pPr marL="0" indent="0">
              <a:buNone/>
            </a:pPr>
            <a:r>
              <a:rPr lang="en-US" b="1" dirty="0" smtClean="0"/>
              <a:t>*Note with the exception of item 3, this definition is similar to the “Human Subjects” Definition.</a:t>
            </a:r>
          </a:p>
          <a:p>
            <a:pPr marL="0" indent="0">
              <a:buNone/>
            </a:pP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394337597"/>
              </p:ext>
            </p:extLst>
          </p:nvPr>
        </p:nvGraphicFramePr>
        <p:xfrm>
          <a:off x="8077200" y="5943600"/>
          <a:ext cx="971550" cy="794147"/>
        </p:xfrm>
        <a:graphic>
          <a:graphicData uri="http://schemas.openxmlformats.org/presentationml/2006/ole">
            <mc:AlternateContent xmlns:mc="http://schemas.openxmlformats.org/markup-compatibility/2006">
              <mc:Choice xmlns:v="urn:schemas-microsoft-com:vml" Requires="v">
                <p:oleObj spid="_x0000_s14368" r:id="rId4" imgW="1298451" imgH="1060976" progId="Photoshop.Image.5">
                  <p:embed/>
                </p:oleObj>
              </mc:Choice>
              <mc:Fallback>
                <p:oleObj r:id="rId4" imgW="1298451" imgH="1060976" progId="Photoshop.Image.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77200" y="5943600"/>
                        <a:ext cx="971550" cy="79414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TextBox 6"/>
          <p:cNvSpPr txBox="1"/>
          <p:nvPr/>
        </p:nvSpPr>
        <p:spPr>
          <a:xfrm>
            <a:off x="1776323" y="6156007"/>
            <a:ext cx="6286500" cy="369332"/>
          </a:xfrm>
          <a:prstGeom prst="rect">
            <a:avLst/>
          </a:prstGeom>
          <a:noFill/>
        </p:spPr>
        <p:txBody>
          <a:bodyPr wrap="square" rtlCol="0">
            <a:spAutoFit/>
          </a:bodyPr>
          <a:lstStyle/>
          <a:p>
            <a:r>
              <a:rPr lang="en-US" b="1" cap="all" dirty="0"/>
              <a:t>Human </a:t>
            </a:r>
            <a:r>
              <a:rPr lang="en-US" b="1" cap="all" dirty="0" smtClean="0"/>
              <a:t>RESEARCH Protection </a:t>
            </a:r>
            <a:r>
              <a:rPr lang="en-US" b="1" cap="all" dirty="0"/>
              <a:t>Program (HRPP) OFFICE</a:t>
            </a:r>
            <a:endParaRPr lang="en-US" b="1" dirty="0"/>
          </a:p>
        </p:txBody>
      </p:sp>
    </p:spTree>
    <p:extLst>
      <p:ext uri="{BB962C8B-B14F-4D97-AF65-F5344CB8AC3E}">
        <p14:creationId xmlns:p14="http://schemas.microsoft.com/office/powerpoint/2010/main" val="2413199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CUNY Research Engagement (Continued)</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CUNY employees or agents can include staff, students, contractors, and volunteers. These are persons that act on behalf of CUNY.</a:t>
            </a:r>
          </a:p>
          <a:p>
            <a:r>
              <a:rPr lang="en-US" dirty="0" smtClean="0"/>
              <a:t>Normally complications regarding the issue of research engagement occur during Collaborative Research with other Institutions where a determination must be made as to the activities of CUNY Researchers for a particular study and whether or not review is required.</a:t>
            </a:r>
          </a:p>
          <a:p>
            <a:r>
              <a:rPr lang="en-US" dirty="0" smtClean="0"/>
              <a:t>Also if CUNY is receiving funding this may also engage CUNY in research.</a:t>
            </a: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789598126"/>
              </p:ext>
            </p:extLst>
          </p:nvPr>
        </p:nvGraphicFramePr>
        <p:xfrm>
          <a:off x="8077200" y="5943600"/>
          <a:ext cx="971550" cy="794147"/>
        </p:xfrm>
        <a:graphic>
          <a:graphicData uri="http://schemas.openxmlformats.org/presentationml/2006/ole">
            <mc:AlternateContent xmlns:mc="http://schemas.openxmlformats.org/markup-compatibility/2006">
              <mc:Choice xmlns:v="urn:schemas-microsoft-com:vml" Requires="v">
                <p:oleObj spid="_x0000_s15391" r:id="rId4" imgW="1298451" imgH="1060976" progId="Photoshop.Image.5">
                  <p:embed/>
                </p:oleObj>
              </mc:Choice>
              <mc:Fallback>
                <p:oleObj r:id="rId4" imgW="1298451" imgH="1060976" progId="Photoshop.Image.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77200" y="5943600"/>
                        <a:ext cx="971550" cy="79414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3581400" y="6319107"/>
            <a:ext cx="4869180" cy="300082"/>
          </a:xfrm>
          <a:prstGeom prst="rect">
            <a:avLst/>
          </a:prstGeom>
          <a:noFill/>
        </p:spPr>
        <p:txBody>
          <a:bodyPr wrap="square" rtlCol="0">
            <a:spAutoFit/>
          </a:bodyPr>
          <a:lstStyle/>
          <a:p>
            <a:r>
              <a:rPr lang="en-US" sz="1350" b="1" cap="all" dirty="0"/>
              <a:t>Human RESEARCH Protection Program (HRPP) OFFICE</a:t>
            </a:r>
            <a:endParaRPr lang="en-US" sz="1350" b="1" dirty="0"/>
          </a:p>
        </p:txBody>
      </p:sp>
    </p:spTree>
    <p:extLst>
      <p:ext uri="{BB962C8B-B14F-4D97-AF65-F5344CB8AC3E}">
        <p14:creationId xmlns:p14="http://schemas.microsoft.com/office/powerpoint/2010/main" val="1404472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Conclusion</a:t>
            </a:r>
            <a:endParaRPr lang="en-US" b="1" u="sng" dirty="0"/>
          </a:p>
        </p:txBody>
      </p:sp>
      <p:sp>
        <p:nvSpPr>
          <p:cNvPr id="3" name="Content Placeholder 2"/>
          <p:cNvSpPr>
            <a:spLocks noGrp="1"/>
          </p:cNvSpPr>
          <p:nvPr>
            <p:ph idx="1"/>
          </p:nvPr>
        </p:nvSpPr>
        <p:spPr>
          <a:xfrm>
            <a:off x="428445" y="1450547"/>
            <a:ext cx="8229600" cy="4419600"/>
          </a:xfrm>
        </p:spPr>
        <p:txBody>
          <a:bodyPr>
            <a:normAutofit fontScale="70000" lnSpcReduction="20000"/>
          </a:bodyPr>
          <a:lstStyle/>
          <a:p>
            <a:r>
              <a:rPr lang="en-US" dirty="0" smtClean="0"/>
              <a:t>The “Not Research” or “Not Human Subjects Research” determinations are made by </a:t>
            </a:r>
            <a:r>
              <a:rPr lang="en-US" dirty="0"/>
              <a:t>r</a:t>
            </a:r>
            <a:r>
              <a:rPr lang="en-US" dirty="0" smtClean="0"/>
              <a:t>esearcher and the HRPP Office. </a:t>
            </a:r>
            <a:endParaRPr lang="en-US" dirty="0"/>
          </a:p>
          <a:p>
            <a:r>
              <a:rPr lang="en-US" dirty="0" smtClean="0"/>
              <a:t>Simply put if a research project is determined “Not Research” or “Not Human Subjects Research” PI’s are not required to submit this project for review.</a:t>
            </a:r>
          </a:p>
          <a:p>
            <a:r>
              <a:rPr lang="en-US" dirty="0" smtClean="0"/>
              <a:t>This determination differs from Exemptions which are considered human subjects research that does not require IRB review. All exempt projects still must be reviewed by the HRPP Office.</a:t>
            </a:r>
          </a:p>
          <a:p>
            <a:r>
              <a:rPr lang="en-US" dirty="0" smtClean="0"/>
              <a:t>Whether or not research activities occur at Baruch/CUNY an CUNY employee, faculty, or student can be considered engaged in research activities if they are conducting the engagement activities mentioned using their CUNY Affiliation for publication or dissemination purposes.</a:t>
            </a:r>
          </a:p>
          <a:p>
            <a:r>
              <a:rPr lang="en-US" dirty="0" smtClean="0"/>
              <a:t>If you have any questions as to whether or not a project requires HRPP/IRB review then please contact the Baruch HRPP Coordinator.</a:t>
            </a: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783933607"/>
              </p:ext>
            </p:extLst>
          </p:nvPr>
        </p:nvGraphicFramePr>
        <p:xfrm>
          <a:off x="8143695" y="6019800"/>
          <a:ext cx="971550" cy="794147"/>
        </p:xfrm>
        <a:graphic>
          <a:graphicData uri="http://schemas.openxmlformats.org/presentationml/2006/ole">
            <mc:AlternateContent xmlns:mc="http://schemas.openxmlformats.org/markup-compatibility/2006">
              <mc:Choice xmlns:v="urn:schemas-microsoft-com:vml" Requires="v">
                <p:oleObj spid="_x0000_s16417" r:id="rId4" imgW="1298451" imgH="1060976" progId="Photoshop.Image.5">
                  <p:embed/>
                </p:oleObj>
              </mc:Choice>
              <mc:Fallback>
                <p:oleObj r:id="rId4" imgW="1298451" imgH="1060976" progId="Photoshop.Image.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43695" y="6019800"/>
                        <a:ext cx="971550" cy="79414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3581400" y="6319107"/>
            <a:ext cx="4869180" cy="300082"/>
          </a:xfrm>
          <a:prstGeom prst="rect">
            <a:avLst/>
          </a:prstGeom>
          <a:noFill/>
        </p:spPr>
        <p:txBody>
          <a:bodyPr wrap="square" rtlCol="0">
            <a:spAutoFit/>
          </a:bodyPr>
          <a:lstStyle/>
          <a:p>
            <a:r>
              <a:rPr lang="en-US" sz="1350" b="1" cap="all" dirty="0"/>
              <a:t>Human RESEARCH Protection Program (HRPP) OFFICE</a:t>
            </a:r>
            <a:endParaRPr lang="en-US" sz="1350" b="1" dirty="0"/>
          </a:p>
        </p:txBody>
      </p:sp>
    </p:spTree>
    <p:extLst>
      <p:ext uri="{BB962C8B-B14F-4D97-AF65-F5344CB8AC3E}">
        <p14:creationId xmlns:p14="http://schemas.microsoft.com/office/powerpoint/2010/main" val="908624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HRPP Services</a:t>
            </a:r>
            <a:endParaRPr lang="en-US" dirty="0"/>
          </a:p>
        </p:txBody>
      </p:sp>
      <p:sp>
        <p:nvSpPr>
          <p:cNvPr id="4" name="Content Placeholder 2"/>
          <p:cNvSpPr>
            <a:spLocks noGrp="1"/>
          </p:cNvSpPr>
          <p:nvPr>
            <p:ph idx="1"/>
          </p:nvPr>
        </p:nvSpPr>
        <p:spPr>
          <a:xfrm>
            <a:off x="457200" y="1447830"/>
            <a:ext cx="8229600" cy="4525963"/>
          </a:xfrm>
        </p:spPr>
        <p:txBody>
          <a:bodyPr>
            <a:normAutofit fontScale="62500" lnSpcReduction="20000"/>
          </a:bodyPr>
          <a:lstStyle/>
          <a:p>
            <a:r>
              <a:rPr lang="en-US" b="1" dirty="0" smtClean="0">
                <a:solidFill>
                  <a:schemeClr val="tx1"/>
                </a:solidFill>
              </a:rPr>
              <a:t>Application Assistance </a:t>
            </a:r>
            <a:r>
              <a:rPr lang="en-US" dirty="0" smtClean="0">
                <a:solidFill>
                  <a:schemeClr val="tx1"/>
                </a:solidFill>
              </a:rPr>
              <a:t>– This includes assistance with the development and submission of an IRB Application on IDEATE our on-line system. HRPP Liaisons and Assistant are available to assist researchers with the development of their proposals. Please go to our website and click on the Investigators Assistance link for further details.</a:t>
            </a:r>
          </a:p>
          <a:p>
            <a:pPr marL="0" indent="0">
              <a:buNone/>
            </a:pPr>
            <a:endParaRPr lang="en-US" dirty="0" smtClean="0">
              <a:solidFill>
                <a:schemeClr val="tx1"/>
              </a:solidFill>
            </a:endParaRPr>
          </a:p>
          <a:p>
            <a:r>
              <a:rPr lang="en-US" b="1" dirty="0" smtClean="0">
                <a:solidFill>
                  <a:schemeClr val="tx1"/>
                </a:solidFill>
              </a:rPr>
              <a:t>Departmental/Classroom Presentations </a:t>
            </a:r>
            <a:r>
              <a:rPr lang="en-US" dirty="0" smtClean="0">
                <a:solidFill>
                  <a:schemeClr val="tx1"/>
                </a:solidFill>
              </a:rPr>
              <a:t>– The HRPP Office will conduct department/classroom presentations in consultation with departmental chairs , faculty members, and instructors. Please contact the HRPP Coordinator, who will assist with setting up a presentation.</a:t>
            </a:r>
          </a:p>
          <a:p>
            <a:pPr marL="0" indent="0">
              <a:buNone/>
            </a:pPr>
            <a:endParaRPr lang="en-US" dirty="0" smtClean="0">
              <a:solidFill>
                <a:schemeClr val="tx1"/>
              </a:solidFill>
            </a:endParaRPr>
          </a:p>
          <a:p>
            <a:r>
              <a:rPr lang="en-US" b="1" dirty="0" smtClean="0">
                <a:solidFill>
                  <a:schemeClr val="tx1"/>
                </a:solidFill>
              </a:rPr>
              <a:t>Guidance regarding HRPP Policy and Procedures </a:t>
            </a:r>
            <a:r>
              <a:rPr lang="en-US" dirty="0" smtClean="0">
                <a:solidFill>
                  <a:schemeClr val="tx1"/>
                </a:solidFill>
              </a:rPr>
              <a:t>– The HRPP Coordinator will assist researchers with interpreting CUNY policies and procedures to ensure compliance. This includes but is not limited to assisting investigators with determining whether or not their project requires HRPP/IRB Review, assessing the level of review, or navigating researchers through the CUNY IRB process.</a:t>
            </a:r>
            <a:endParaRPr lang="en-US" dirty="0">
              <a:solidFill>
                <a:schemeClr val="tx1"/>
              </a:solidFill>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1953214842"/>
              </p:ext>
            </p:extLst>
          </p:nvPr>
        </p:nvGraphicFramePr>
        <p:xfrm>
          <a:off x="8077200" y="5943600"/>
          <a:ext cx="971550" cy="794147"/>
        </p:xfrm>
        <a:graphic>
          <a:graphicData uri="http://schemas.openxmlformats.org/presentationml/2006/ole">
            <mc:AlternateContent xmlns:mc="http://schemas.openxmlformats.org/markup-compatibility/2006">
              <mc:Choice xmlns:v="urn:schemas-microsoft-com:vml" Requires="v">
                <p:oleObj spid="_x0000_s20499" r:id="rId3" imgW="1298451" imgH="1060976" progId="Photoshop.Image.5">
                  <p:embed/>
                </p:oleObj>
              </mc:Choice>
              <mc:Fallback>
                <p:oleObj r:id="rId3" imgW="1298451" imgH="1060976" progId="Photoshop.Image.5">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7200" y="5943600"/>
                        <a:ext cx="971550" cy="79414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2365938" y="6248400"/>
            <a:ext cx="6766560" cy="369332"/>
          </a:xfrm>
          <a:prstGeom prst="rect">
            <a:avLst/>
          </a:prstGeom>
          <a:noFill/>
        </p:spPr>
        <p:txBody>
          <a:bodyPr wrap="square" rtlCol="0">
            <a:spAutoFit/>
          </a:bodyPr>
          <a:lstStyle/>
          <a:p>
            <a:r>
              <a:rPr lang="en-US" b="1" cap="all" dirty="0"/>
              <a:t>Human </a:t>
            </a:r>
            <a:r>
              <a:rPr lang="en-US" b="1" cap="all" dirty="0" smtClean="0"/>
              <a:t>RESEARCH Protection </a:t>
            </a:r>
            <a:r>
              <a:rPr lang="en-US" b="1" cap="all" dirty="0"/>
              <a:t>Program (HRPP) OFFICE</a:t>
            </a:r>
            <a:endParaRPr lang="en-US" b="1" dirty="0"/>
          </a:p>
        </p:txBody>
      </p:sp>
    </p:spTree>
    <p:extLst>
      <p:ext uri="{BB962C8B-B14F-4D97-AF65-F5344CB8AC3E}">
        <p14:creationId xmlns:p14="http://schemas.microsoft.com/office/powerpoint/2010/main" val="263172696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anim calcmode="lin" valueType="num">
                                      <p:cBhvr>
                                        <p:cTn id="8" dur="2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2000"/>
                                        <p:tgtEl>
                                          <p:spTgt spid="4">
                                            <p:txEl>
                                              <p:pRg st="2" end="2"/>
                                            </p:txEl>
                                          </p:spTgt>
                                        </p:tgtEl>
                                      </p:cBhvr>
                                    </p:animEffect>
                                    <p:anim calcmode="lin" valueType="num">
                                      <p:cBhvr>
                                        <p:cTn id="15" dur="2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2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2000"/>
                                        <p:tgtEl>
                                          <p:spTgt spid="4">
                                            <p:txEl>
                                              <p:pRg st="4" end="4"/>
                                            </p:txEl>
                                          </p:spTgt>
                                        </p:tgtEl>
                                      </p:cBhvr>
                                    </p:animEffect>
                                    <p:anim calcmode="lin" valueType="num">
                                      <p:cBhvr>
                                        <p:cTn id="22" dur="2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2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381000"/>
            <a:ext cx="6172200" cy="972819"/>
          </a:xfrm>
        </p:spPr>
        <p:txBody>
          <a:bodyPr rtlCol="0">
            <a:normAutofit/>
          </a:bodyPr>
          <a:lstStyle/>
          <a:p>
            <a:pPr algn="ctr">
              <a:defRPr/>
            </a:pPr>
            <a:r>
              <a:rPr lang="en-US" b="1" dirty="0" smtClean="0">
                <a:solidFill>
                  <a:schemeClr val="tx1"/>
                </a:solidFill>
              </a:rPr>
              <a:t>HRPP Videos</a:t>
            </a:r>
            <a:endParaRPr b="1" dirty="0">
              <a:solidFill>
                <a:schemeClr val="tx1"/>
              </a:solidFill>
            </a:endParaRPr>
          </a:p>
        </p:txBody>
      </p:sp>
      <p:sp>
        <p:nvSpPr>
          <p:cNvPr id="3" name="Content Placeholder 2"/>
          <p:cNvSpPr>
            <a:spLocks noGrp="1"/>
          </p:cNvSpPr>
          <p:nvPr>
            <p:ph idx="1"/>
          </p:nvPr>
        </p:nvSpPr>
        <p:spPr>
          <a:xfrm>
            <a:off x="1485900" y="1524000"/>
            <a:ext cx="7200900" cy="4114800"/>
          </a:xfrm>
        </p:spPr>
        <p:txBody>
          <a:bodyPr rtlCol="0">
            <a:normAutofit fontScale="62500" lnSpcReduction="20000"/>
          </a:bodyPr>
          <a:lstStyle/>
          <a:p>
            <a:r>
              <a:rPr lang="en-US" sz="3600" b="1" dirty="0"/>
              <a:t>Step-by-Step Series – </a:t>
            </a:r>
            <a:r>
              <a:rPr lang="en-US" dirty="0">
                <a:solidFill>
                  <a:schemeClr val="tx1"/>
                </a:solidFill>
              </a:rPr>
              <a:t>These videos will go step-by-step through the IDEATE </a:t>
            </a:r>
            <a:r>
              <a:rPr lang="en-US" dirty="0" smtClean="0">
                <a:solidFill>
                  <a:schemeClr val="tx1"/>
                </a:solidFill>
              </a:rPr>
              <a:t>Application by exempt and expedited/full board review types.</a:t>
            </a:r>
            <a:r>
              <a:rPr lang="de-DE" sz="1350" dirty="0">
                <a:solidFill>
                  <a:schemeClr val="bg1"/>
                </a:solidFill>
              </a:rPr>
              <a:t>mpliance/human-</a:t>
            </a:r>
            <a:r>
              <a:rPr lang="de-DE" dirty="0" smtClean="0">
                <a:solidFill>
                  <a:schemeClr val="bg1"/>
                </a:solidFill>
              </a:rPr>
              <a:t>-research-1.html</a:t>
            </a:r>
          </a:p>
          <a:p>
            <a:pPr>
              <a:defRPr/>
            </a:pPr>
            <a:r>
              <a:rPr lang="en-US" sz="3600" b="1" dirty="0"/>
              <a:t>Creating a Satisfactory IRB Application –</a:t>
            </a:r>
            <a:r>
              <a:rPr lang="en-US" sz="1425" b="1" dirty="0"/>
              <a:t> </a:t>
            </a:r>
            <a:r>
              <a:rPr lang="en-US" dirty="0" smtClean="0">
                <a:solidFill>
                  <a:schemeClr val="tx1"/>
                </a:solidFill>
              </a:rPr>
              <a:t>This video discusses the elements of creating an IRB Application providing tips to assist researchers in developing and submitting a satisfactory IRB Application.</a:t>
            </a:r>
          </a:p>
          <a:p>
            <a:pPr>
              <a:defRPr/>
            </a:pPr>
            <a:r>
              <a:rPr lang="en-US" sz="3700" b="1" dirty="0" smtClean="0">
                <a:solidFill>
                  <a:schemeClr val="tx1"/>
                </a:solidFill>
              </a:rPr>
              <a:t>Faculty Advisor Responsibilities – </a:t>
            </a:r>
            <a:r>
              <a:rPr lang="en-US" dirty="0" smtClean="0">
                <a:solidFill>
                  <a:schemeClr val="tx1"/>
                </a:solidFill>
              </a:rPr>
              <a:t>This video discusses faculty advisor responsibilities providing tips to ensure student compliance with CUNY Policies and Procedures.</a:t>
            </a:r>
          </a:p>
          <a:p>
            <a:pPr>
              <a:defRPr/>
            </a:pPr>
            <a:r>
              <a:rPr lang="en-US" sz="3700" b="1" dirty="0" smtClean="0">
                <a:solidFill>
                  <a:schemeClr val="tx1"/>
                </a:solidFill>
              </a:rPr>
              <a:t>Assessing the Level of IRB Review Series (Upcoming) </a:t>
            </a:r>
            <a:r>
              <a:rPr lang="en-US" sz="3700" dirty="0" smtClean="0">
                <a:solidFill>
                  <a:schemeClr val="tx1"/>
                </a:solidFill>
              </a:rPr>
              <a:t>– </a:t>
            </a:r>
            <a:r>
              <a:rPr lang="en-US" dirty="0" smtClean="0">
                <a:solidFill>
                  <a:schemeClr val="tx1"/>
                </a:solidFill>
              </a:rPr>
              <a:t>These videos will help faculty advisors and researchers with determining the level of IRB Review required for IRB Applications.</a:t>
            </a:r>
            <a:endParaRPr dirty="0">
              <a:solidFill>
                <a:schemeClr val="bg1"/>
              </a:solidFill>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1388309610"/>
              </p:ext>
            </p:extLst>
          </p:nvPr>
        </p:nvGraphicFramePr>
        <p:xfrm>
          <a:off x="8077200" y="5943600"/>
          <a:ext cx="971550" cy="794147"/>
        </p:xfrm>
        <a:graphic>
          <a:graphicData uri="http://schemas.openxmlformats.org/presentationml/2006/ole">
            <mc:AlternateContent xmlns:mc="http://schemas.openxmlformats.org/markup-compatibility/2006">
              <mc:Choice xmlns:v="urn:schemas-microsoft-com:vml" Requires="v">
                <p:oleObj spid="_x0000_s17440" r:id="rId4" imgW="1298451" imgH="1060976" progId="Photoshop.Image.5">
                  <p:embed/>
                </p:oleObj>
              </mc:Choice>
              <mc:Fallback>
                <p:oleObj r:id="rId4" imgW="1298451" imgH="1060976" progId="Photoshop.Image.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77200" y="5943600"/>
                        <a:ext cx="971550" cy="79414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3581400" y="6319107"/>
            <a:ext cx="4869180" cy="300082"/>
          </a:xfrm>
          <a:prstGeom prst="rect">
            <a:avLst/>
          </a:prstGeom>
          <a:noFill/>
        </p:spPr>
        <p:txBody>
          <a:bodyPr wrap="square" rtlCol="0">
            <a:spAutoFit/>
          </a:bodyPr>
          <a:lstStyle/>
          <a:p>
            <a:r>
              <a:rPr lang="en-US" sz="1350" b="1" cap="all" dirty="0"/>
              <a:t>Human RESEARCH Protection Program (HRPP) OFFICE</a:t>
            </a:r>
            <a:endParaRPr lang="en-US" sz="1350" b="1" dirty="0"/>
          </a:p>
        </p:txBody>
      </p:sp>
    </p:spTree>
    <p:extLst>
      <p:ext uri="{BB962C8B-B14F-4D97-AF65-F5344CB8AC3E}">
        <p14:creationId xmlns:p14="http://schemas.microsoft.com/office/powerpoint/2010/main" val="297965338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2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anim calcmode="lin" valueType="num">
                                      <p:cBhvr>
                                        <p:cTn id="29"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2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371600"/>
          </a:xfrm>
        </p:spPr>
        <p:txBody>
          <a:bodyPr rtlCol="0"/>
          <a:lstStyle/>
          <a:p>
            <a:pPr eaLnBrk="1" fontAlgn="auto" hangingPunct="1">
              <a:spcAft>
                <a:spcPts val="0"/>
              </a:spcAft>
              <a:defRPr/>
            </a:pPr>
            <a:r>
              <a:rPr sz="5400" dirty="0"/>
              <a:t>Useful Links</a:t>
            </a:r>
          </a:p>
        </p:txBody>
      </p:sp>
      <p:sp>
        <p:nvSpPr>
          <p:cNvPr id="3" name="Content Placeholder 2"/>
          <p:cNvSpPr>
            <a:spLocks noGrp="1"/>
          </p:cNvSpPr>
          <p:nvPr>
            <p:ph idx="1"/>
          </p:nvPr>
        </p:nvSpPr>
        <p:spPr>
          <a:xfrm>
            <a:off x="457200" y="1373038"/>
            <a:ext cx="8229600" cy="5029200"/>
          </a:xfrm>
        </p:spPr>
        <p:txBody>
          <a:bodyPr rtlCol="0">
            <a:normAutofit/>
          </a:bodyPr>
          <a:lstStyle/>
          <a:p>
            <a:pPr eaLnBrk="1" fontAlgn="auto" hangingPunct="1">
              <a:spcAft>
                <a:spcPts val="0"/>
              </a:spcAft>
              <a:defRPr/>
            </a:pPr>
            <a:endParaRPr lang="en-US" sz="2000" b="1" dirty="0" smtClean="0"/>
          </a:p>
          <a:p>
            <a:pPr eaLnBrk="1" fontAlgn="auto" hangingPunct="1">
              <a:spcAft>
                <a:spcPts val="0"/>
              </a:spcAft>
              <a:defRPr/>
            </a:pPr>
            <a:endParaRPr lang="en-US" sz="2000" b="1" dirty="0"/>
          </a:p>
          <a:p>
            <a:pPr eaLnBrk="1" fontAlgn="auto" hangingPunct="1">
              <a:spcAft>
                <a:spcPts val="0"/>
              </a:spcAft>
              <a:defRPr/>
            </a:pPr>
            <a:endParaRPr lang="en-US" sz="2000" b="1" dirty="0" smtClean="0"/>
          </a:p>
          <a:p>
            <a:pPr eaLnBrk="1" fontAlgn="auto" hangingPunct="1">
              <a:spcAft>
                <a:spcPts val="0"/>
              </a:spcAft>
              <a:defRPr/>
            </a:pPr>
            <a:r>
              <a:rPr sz="2000" b="1" dirty="0" smtClean="0"/>
              <a:t>Baruch </a:t>
            </a:r>
            <a:r>
              <a:rPr sz="2000" b="1" dirty="0"/>
              <a:t>HRPP Website</a:t>
            </a:r>
          </a:p>
          <a:p>
            <a:pPr lvl="1" eaLnBrk="1" fontAlgn="auto" hangingPunct="1">
              <a:spcAft>
                <a:spcPts val="0"/>
              </a:spcAft>
              <a:defRPr/>
            </a:pPr>
            <a:r>
              <a:rPr sz="2000" dirty="0">
                <a:hlinkClick r:id="rId4"/>
              </a:rPr>
              <a:t>http://www.baruch.cuny.edu/hrpp/</a:t>
            </a:r>
          </a:p>
          <a:p>
            <a:pPr marL="857250" lvl="3" indent="0" eaLnBrk="1" fontAlgn="auto" hangingPunct="1">
              <a:spcAft>
                <a:spcPts val="0"/>
              </a:spcAft>
              <a:buFont typeface="Courier New" pitchFamily="49" charset="0"/>
              <a:buNone/>
              <a:defRPr/>
            </a:pPr>
            <a:endParaRPr dirty="0"/>
          </a:p>
          <a:p>
            <a:pPr eaLnBrk="1" fontAlgn="auto" hangingPunct="1">
              <a:spcAft>
                <a:spcPts val="0"/>
              </a:spcAft>
              <a:defRPr/>
            </a:pPr>
            <a:r>
              <a:rPr lang="en-US" sz="2000" b="1" dirty="0" smtClean="0"/>
              <a:t>CUNY Templates &amp; Resources Materials</a:t>
            </a:r>
            <a:endParaRPr sz="2000" b="1" dirty="0"/>
          </a:p>
          <a:p>
            <a:pPr lvl="1" eaLnBrk="1" fontAlgn="auto" hangingPunct="1">
              <a:spcAft>
                <a:spcPts val="0"/>
              </a:spcAft>
              <a:defRPr/>
            </a:pPr>
            <a:r>
              <a:rPr sz="2000" dirty="0">
                <a:hlinkClick r:id="rId5"/>
              </a:rPr>
              <a:t>http://www.baruch.cuny.edu/hrpp/forms.htm</a:t>
            </a:r>
            <a:r>
              <a:rPr sz="2000" dirty="0"/>
              <a:t> </a:t>
            </a:r>
          </a:p>
        </p:txBody>
      </p:sp>
      <p:sp>
        <p:nvSpPr>
          <p:cNvPr id="5" name="Rectangle 4"/>
          <p:cNvSpPr/>
          <p:nvPr/>
        </p:nvSpPr>
        <p:spPr>
          <a:xfrm>
            <a:off x="457200" y="1447800"/>
            <a:ext cx="8610600" cy="1015663"/>
          </a:xfrm>
          <a:prstGeom prst="rect">
            <a:avLst/>
          </a:prstGeom>
        </p:spPr>
        <p:txBody>
          <a:bodyPr wrap="square">
            <a:spAutoFit/>
          </a:bodyPr>
          <a:lstStyle/>
          <a:p>
            <a:pPr marL="285750" indent="-285750">
              <a:buFont typeface="Arial" panose="020B0604020202020204" pitchFamily="34" charset="0"/>
              <a:buChar char="•"/>
              <a:defRPr/>
            </a:pPr>
            <a:r>
              <a:rPr lang="de-DE" sz="2000" b="1" dirty="0"/>
              <a:t>CUNY HRPP Website</a:t>
            </a:r>
          </a:p>
          <a:p>
            <a:pPr marL="800100" lvl="1" indent="-342900">
              <a:buFont typeface="Calibri" panose="020F0502020204030204" pitchFamily="34" charset="0"/>
              <a:buChar char="―"/>
              <a:defRPr/>
            </a:pPr>
            <a:r>
              <a:rPr lang="de-DE" sz="2000" dirty="0">
                <a:solidFill>
                  <a:schemeClr val="bg1"/>
                </a:solidFill>
                <a:hlinkClick r:id="rId6"/>
              </a:rPr>
              <a:t>http://www.cuny.edu/research/compliance/human-subjects-research-1.html</a:t>
            </a:r>
            <a:endParaRPr lang="de-DE" sz="2000" dirty="0">
              <a:solidFill>
                <a:schemeClr val="bg1"/>
              </a:solidFill>
            </a:endParaRPr>
          </a:p>
        </p:txBody>
      </p:sp>
      <p:graphicFrame>
        <p:nvGraphicFramePr>
          <p:cNvPr id="6" name="Object 5"/>
          <p:cNvGraphicFramePr>
            <a:graphicFrameLocks noChangeAspect="1"/>
          </p:cNvGraphicFramePr>
          <p:nvPr>
            <p:extLst>
              <p:ext uri="{D42A27DB-BD31-4B8C-83A1-F6EECF244321}">
                <p14:modId xmlns:p14="http://schemas.microsoft.com/office/powerpoint/2010/main" val="500362791"/>
              </p:ext>
            </p:extLst>
          </p:nvPr>
        </p:nvGraphicFramePr>
        <p:xfrm>
          <a:off x="8077200" y="5943600"/>
          <a:ext cx="971550" cy="794147"/>
        </p:xfrm>
        <a:graphic>
          <a:graphicData uri="http://schemas.openxmlformats.org/presentationml/2006/ole">
            <mc:AlternateContent xmlns:mc="http://schemas.openxmlformats.org/markup-compatibility/2006">
              <mc:Choice xmlns:v="urn:schemas-microsoft-com:vml" Requires="v">
                <p:oleObj spid="_x0000_s18463" r:id="rId7" imgW="1298451" imgH="1060976" progId="Photoshop.Image.5">
                  <p:embed/>
                </p:oleObj>
              </mc:Choice>
              <mc:Fallback>
                <p:oleObj r:id="rId7" imgW="1298451" imgH="1060976" progId="Photoshop.Image.5">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77200" y="5943600"/>
                        <a:ext cx="971550" cy="79414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TextBox 6"/>
          <p:cNvSpPr txBox="1"/>
          <p:nvPr/>
        </p:nvSpPr>
        <p:spPr>
          <a:xfrm>
            <a:off x="3581400" y="6319107"/>
            <a:ext cx="4869180" cy="300082"/>
          </a:xfrm>
          <a:prstGeom prst="rect">
            <a:avLst/>
          </a:prstGeom>
          <a:noFill/>
        </p:spPr>
        <p:txBody>
          <a:bodyPr wrap="square" rtlCol="0">
            <a:spAutoFit/>
          </a:bodyPr>
          <a:lstStyle/>
          <a:p>
            <a:r>
              <a:rPr lang="en-US" sz="1350" b="1" cap="all" dirty="0"/>
              <a:t>Human RESEARCH Protection Program (HRPP) OFFICE</a:t>
            </a:r>
            <a:endParaRPr lang="en-US" sz="1350" b="1" dirty="0"/>
          </a:p>
        </p:txBody>
      </p:sp>
    </p:spTree>
    <p:extLst>
      <p:ext uri="{BB962C8B-B14F-4D97-AF65-F5344CB8AC3E}">
        <p14:creationId xmlns:p14="http://schemas.microsoft.com/office/powerpoint/2010/main" val="211314853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idx="1"/>
          </p:nvPr>
        </p:nvSpPr>
        <p:spPr>
          <a:xfrm>
            <a:off x="685800" y="979352"/>
            <a:ext cx="8153400" cy="5125255"/>
          </a:xfrm>
        </p:spPr>
        <p:txBody>
          <a:bodyPr>
            <a:normAutofit lnSpcReduction="10000"/>
          </a:bodyPr>
          <a:lstStyle/>
          <a:p>
            <a:pPr eaLnBrk="1" hangingPunct="1">
              <a:lnSpc>
                <a:spcPct val="150000"/>
              </a:lnSpc>
            </a:pPr>
            <a:endParaRPr altLang="en-US" sz="2400" dirty="0"/>
          </a:p>
          <a:p>
            <a:pPr eaLnBrk="1" hangingPunct="1">
              <a:lnSpc>
                <a:spcPct val="150000"/>
              </a:lnSpc>
            </a:pPr>
            <a:r>
              <a:rPr altLang="en-US" sz="2400" dirty="0"/>
              <a:t>Keisha Peterson, </a:t>
            </a:r>
            <a:r>
              <a:rPr altLang="en-US" sz="2400" b="1" dirty="0"/>
              <a:t>HRPP Coordinator</a:t>
            </a:r>
            <a:endParaRPr altLang="en-US" sz="2400" dirty="0"/>
          </a:p>
          <a:p>
            <a:pPr>
              <a:lnSpc>
                <a:spcPct val="150000"/>
              </a:lnSpc>
              <a:buFontTx/>
              <a:buNone/>
            </a:pPr>
            <a:r>
              <a:rPr altLang="en-US" sz="2400" dirty="0"/>
              <a:t>	</a:t>
            </a:r>
            <a:r>
              <a:rPr lang="en-US" altLang="en-US" sz="2000" b="1" dirty="0" smtClean="0"/>
              <a:t>Email: Keisha.Peterson@baruch.cuny.edu</a:t>
            </a:r>
            <a:r>
              <a:rPr altLang="en-US" sz="2000" b="1" dirty="0" smtClean="0"/>
              <a:t> </a:t>
            </a:r>
            <a:r>
              <a:rPr lang="en-US" altLang="en-US" sz="2000" b="1" dirty="0" smtClean="0"/>
              <a:t>   </a:t>
            </a:r>
            <a:r>
              <a:rPr altLang="en-US" sz="2000" dirty="0" smtClean="0"/>
              <a:t>Telephone</a:t>
            </a:r>
            <a:r>
              <a:rPr altLang="en-US" sz="2000" dirty="0"/>
              <a:t>: 646-312-2217</a:t>
            </a:r>
          </a:p>
          <a:p>
            <a:pPr>
              <a:lnSpc>
                <a:spcPct val="150000"/>
              </a:lnSpc>
            </a:pPr>
            <a:r>
              <a:rPr lang="fr-FR" altLang="en-US" sz="2400" dirty="0" smtClean="0"/>
              <a:t>Priyanka Mitra-Hahn (Psychology</a:t>
            </a:r>
            <a:r>
              <a:rPr lang="fr-FR" altLang="en-US" sz="2400" dirty="0"/>
              <a:t>), </a:t>
            </a:r>
            <a:r>
              <a:rPr lang="fr-FR" altLang="en-US" sz="2400" b="1" dirty="0"/>
              <a:t>HRPP </a:t>
            </a:r>
            <a:r>
              <a:rPr lang="fr-FR" altLang="en-US" sz="2400" b="1" dirty="0" smtClean="0"/>
              <a:t>Liaison</a:t>
            </a:r>
            <a:endParaRPr lang="fr-FR" altLang="en-US" sz="2400" b="1" dirty="0"/>
          </a:p>
          <a:p>
            <a:pPr marL="1257300" lvl="3" indent="0">
              <a:lnSpc>
                <a:spcPct val="150000"/>
              </a:lnSpc>
              <a:buNone/>
            </a:pPr>
            <a:r>
              <a:rPr lang="fr-FR" altLang="en-US" sz="1900" b="1" dirty="0"/>
              <a:t>Email: </a:t>
            </a:r>
            <a:r>
              <a:rPr lang="fr-FR" altLang="en-US" sz="1900" b="1" dirty="0" smtClean="0"/>
              <a:t>priyankamitra718@gmail.com</a:t>
            </a:r>
            <a:endParaRPr lang="fr-FR" altLang="en-US" sz="1900" b="1" dirty="0"/>
          </a:p>
          <a:p>
            <a:pPr>
              <a:lnSpc>
                <a:spcPct val="150000"/>
              </a:lnSpc>
            </a:pPr>
            <a:r>
              <a:rPr lang="en-US" altLang="en-US" sz="2400" dirty="0" smtClean="0"/>
              <a:t>Jill Douek (Psychology), </a:t>
            </a:r>
            <a:r>
              <a:rPr lang="en-US" altLang="en-US" sz="2400" b="1" dirty="0" smtClean="0"/>
              <a:t>HRPP Assistant</a:t>
            </a:r>
          </a:p>
          <a:p>
            <a:pPr marL="1257300" lvl="3" indent="0">
              <a:lnSpc>
                <a:spcPct val="150000"/>
              </a:lnSpc>
              <a:buNone/>
            </a:pPr>
            <a:r>
              <a:rPr lang="en-US" altLang="en-US" sz="1800" b="1" dirty="0" smtClean="0"/>
              <a:t>Email</a:t>
            </a:r>
            <a:r>
              <a:rPr lang="en-US" altLang="en-US" sz="1800" b="1" dirty="0"/>
              <a:t>: </a:t>
            </a:r>
            <a:r>
              <a:rPr lang="en-US" altLang="en-US" sz="1800" b="1" dirty="0" smtClean="0">
                <a:hlinkClick r:id="rId4"/>
              </a:rPr>
              <a:t>hrppassistant@baruch.cuny.edu</a:t>
            </a:r>
            <a:endParaRPr lang="en-US" altLang="en-US" sz="1800" b="1" dirty="0" smtClean="0"/>
          </a:p>
          <a:p>
            <a:pPr marL="0" indent="0">
              <a:lnSpc>
                <a:spcPct val="150000"/>
              </a:lnSpc>
              <a:buNone/>
            </a:pPr>
            <a:r>
              <a:rPr lang="en-US" altLang="en-US" sz="2400" b="1" dirty="0"/>
              <a:t>To view HRPP Staff office hours please go to the Baruch HRPP Office website and click on the Investigators Assistance Link.</a:t>
            </a:r>
          </a:p>
          <a:p>
            <a:pPr marL="1257300" lvl="3" indent="0">
              <a:lnSpc>
                <a:spcPct val="150000"/>
              </a:lnSpc>
              <a:buNone/>
            </a:pPr>
            <a:endParaRPr lang="en-US" altLang="en-US" sz="1800" b="1" dirty="0"/>
          </a:p>
          <a:p>
            <a:pPr marL="1257300" lvl="3" indent="0">
              <a:lnSpc>
                <a:spcPct val="150000"/>
              </a:lnSpc>
              <a:buNone/>
            </a:pPr>
            <a:endParaRPr altLang="en-US" sz="2400" b="1" dirty="0"/>
          </a:p>
        </p:txBody>
      </p:sp>
      <p:sp>
        <p:nvSpPr>
          <p:cNvPr id="3" name="TextBox 2"/>
          <p:cNvSpPr txBox="1"/>
          <p:nvPr/>
        </p:nvSpPr>
        <p:spPr>
          <a:xfrm>
            <a:off x="1828800" y="184332"/>
            <a:ext cx="6553200" cy="923330"/>
          </a:xfrm>
          <a:prstGeom prst="rect">
            <a:avLst/>
          </a:prstGeom>
          <a:noFill/>
        </p:spPr>
        <p:txBody>
          <a:bodyPr wrap="square" rtlCol="0">
            <a:spAutoFit/>
          </a:bodyPr>
          <a:lstStyle/>
          <a:p>
            <a:pPr algn="ctr">
              <a:lnSpc>
                <a:spcPct val="150000"/>
              </a:lnSpc>
            </a:pPr>
            <a:r>
              <a:rPr lang="en-US" altLang="en-US" sz="3600" b="1" dirty="0" smtClean="0"/>
              <a:t>HRPP </a:t>
            </a:r>
            <a:r>
              <a:rPr lang="en-US" altLang="en-US" sz="3600" b="1" dirty="0"/>
              <a:t>Office Staff</a:t>
            </a:r>
          </a:p>
        </p:txBody>
      </p:sp>
      <p:sp>
        <p:nvSpPr>
          <p:cNvPr id="7" name="TextBox 6"/>
          <p:cNvSpPr txBox="1"/>
          <p:nvPr/>
        </p:nvSpPr>
        <p:spPr>
          <a:xfrm>
            <a:off x="3789045" y="6401023"/>
            <a:ext cx="4869180" cy="300082"/>
          </a:xfrm>
          <a:prstGeom prst="rect">
            <a:avLst/>
          </a:prstGeom>
          <a:noFill/>
        </p:spPr>
        <p:txBody>
          <a:bodyPr wrap="square" rtlCol="0">
            <a:spAutoFit/>
          </a:bodyPr>
          <a:lstStyle/>
          <a:p>
            <a:r>
              <a:rPr lang="en-US" sz="1350" b="1" cap="all" dirty="0"/>
              <a:t>Human RESEARCH Protection Program (HRPP) OFFICE</a:t>
            </a:r>
            <a:endParaRPr lang="en-US" sz="1350" b="1" dirty="0"/>
          </a:p>
        </p:txBody>
      </p:sp>
      <p:graphicFrame>
        <p:nvGraphicFramePr>
          <p:cNvPr id="8" name="Object 7"/>
          <p:cNvGraphicFramePr>
            <a:graphicFrameLocks noChangeAspect="1"/>
          </p:cNvGraphicFramePr>
          <p:nvPr>
            <p:extLst>
              <p:ext uri="{D42A27DB-BD31-4B8C-83A1-F6EECF244321}">
                <p14:modId xmlns:p14="http://schemas.microsoft.com/office/powerpoint/2010/main" val="300615115"/>
              </p:ext>
            </p:extLst>
          </p:nvPr>
        </p:nvGraphicFramePr>
        <p:xfrm>
          <a:off x="8166699" y="5991011"/>
          <a:ext cx="971550" cy="794147"/>
        </p:xfrm>
        <a:graphic>
          <a:graphicData uri="http://schemas.openxmlformats.org/presentationml/2006/ole">
            <mc:AlternateContent xmlns:mc="http://schemas.openxmlformats.org/markup-compatibility/2006">
              <mc:Choice xmlns:v="urn:schemas-microsoft-com:vml" Requires="v">
                <p:oleObj spid="_x0000_s19490" r:id="rId5" imgW="1298451" imgH="1060976" progId="Photoshop.Image.5">
                  <p:embed/>
                </p:oleObj>
              </mc:Choice>
              <mc:Fallback>
                <p:oleObj r:id="rId5" imgW="1298451" imgH="1060976" progId="Photoshop.Image.5">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66699" y="5991011"/>
                        <a:ext cx="971550" cy="79414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33552444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Satisfaction Survey</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22841436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2544</TotalTime>
  <Words>1883</Words>
  <Application>Microsoft Office PowerPoint</Application>
  <PresentationFormat>On-screen Show (4:3)</PresentationFormat>
  <Paragraphs>157</Paragraphs>
  <Slides>22</Slides>
  <Notes>20</Notes>
  <HiddenSlides>0</HiddenSlides>
  <MMClips>0</MMClips>
  <ScaleCrop>false</ScaleCrop>
  <HeadingPairs>
    <vt:vector size="10"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22</vt:i4>
      </vt:variant>
      <vt:variant>
        <vt:lpstr>Custom Shows</vt:lpstr>
      </vt:variant>
      <vt:variant>
        <vt:i4>2</vt:i4>
      </vt:variant>
    </vt:vector>
  </HeadingPairs>
  <TitlesOfParts>
    <vt:vector size="29" baseType="lpstr">
      <vt:lpstr>Arial</vt:lpstr>
      <vt:lpstr>Calibri</vt:lpstr>
      <vt:lpstr>Courier New</vt:lpstr>
      <vt:lpstr>Office Theme</vt:lpstr>
      <vt:lpstr>Photoshop.Image.5</vt:lpstr>
      <vt:lpstr>Does My Project Require HRPP/IRB Review?</vt:lpstr>
      <vt:lpstr>PowerPoint Presentation</vt:lpstr>
      <vt:lpstr>PowerPoint Presentation</vt:lpstr>
      <vt:lpstr>Not Human Subjects Research vs. Exempt Research </vt:lpstr>
      <vt:lpstr>Federal Human Subject Regulations – 45 CFR 46.102 (d) &amp; (e)</vt:lpstr>
      <vt:lpstr>45 CFR 46.102(d)*</vt:lpstr>
      <vt:lpstr>Breaking Down the “Research” Definition</vt:lpstr>
      <vt:lpstr>Breaking Down the “Research” Definition (continued)</vt:lpstr>
      <vt:lpstr>Research Activities that don’t meet Definition of Research</vt:lpstr>
      <vt:lpstr>45 CFR 46.102(e)</vt:lpstr>
      <vt:lpstr>Breaking Down the “Human Subjects” Definition</vt:lpstr>
      <vt:lpstr>Breaking Down the “Human Subjects” Definition (Continued)</vt:lpstr>
      <vt:lpstr>Breaking Down the “Human Subjects” Definition (Continued)</vt:lpstr>
      <vt:lpstr>Additional Information Regarding Human Subjects Definition</vt:lpstr>
      <vt:lpstr>CUNY Research Engagement*</vt:lpstr>
      <vt:lpstr>CUNY Research Engagement (Continued)</vt:lpstr>
      <vt:lpstr>Conclusion</vt:lpstr>
      <vt:lpstr>HRPP Services</vt:lpstr>
      <vt:lpstr>HRPP Videos</vt:lpstr>
      <vt:lpstr>Useful Links</vt:lpstr>
      <vt:lpstr>PowerPoint Presentation</vt:lpstr>
      <vt:lpstr>Satisfaction Survey</vt:lpstr>
      <vt:lpstr>Custom Show 1</vt:lpstr>
      <vt:lpstr>Custom Show 2</vt:lpstr>
    </vt:vector>
  </TitlesOfParts>
  <Company>Baruch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Human Subjects Research?</dc:title>
  <dc:creator>Keisha Peterson</dc:creator>
  <cp:lastModifiedBy>Keisha Peterson</cp:lastModifiedBy>
  <cp:revision>80</cp:revision>
  <cp:lastPrinted>2014-08-06T21:49:55Z</cp:lastPrinted>
  <dcterms:created xsi:type="dcterms:W3CDTF">2014-07-29T20:31:03Z</dcterms:created>
  <dcterms:modified xsi:type="dcterms:W3CDTF">2017-11-28T17:48:54Z</dcterms:modified>
</cp:coreProperties>
</file>